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a:t>Rachael</a:t>
            </a:r>
          </a:p>
          <a:p>
            <a:pPr marR="0" lvl="0" algn="l" rtl="0">
              <a:spcBef>
                <a:spcPts val="0"/>
              </a:spcBef>
              <a:buNone/>
            </a:pPr>
            <a:r>
              <a:rPr lang="en-US"/>
              <a:t>Explain purpose of ski presentation and go over proper audience behavior</a:t>
            </a:r>
          </a:p>
          <a:p>
            <a:pPr marR="0" lvl="0" algn="l" rtl="0">
              <a:spcBef>
                <a:spcPts val="0"/>
              </a:spcBef>
              <a:buNone/>
            </a:pPr>
            <a:r>
              <a:rPr lang="en-US"/>
              <a:t>Take a survey of students who have skied before</a:t>
            </a:r>
          </a:p>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This is a school fieldtrip</a:t>
            </a:r>
          </a:p>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School expectations apply</a:t>
            </a:r>
          </a:p>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We are so fortunate to work with the community to provide you with this experience. </a:t>
            </a:r>
          </a:p>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It isn’t a “free day”. It is to encourage you to start skiing – expose you to a life</a:t>
            </a:r>
            <a:r>
              <a:rPr lang="en-US"/>
              <a:t>-</a:t>
            </a:r>
            <a:r>
              <a:rPr lang="en-US" sz="1200" b="0" i="0" u="none" strike="noStrike" cap="none">
                <a:solidFill>
                  <a:schemeClr val="dk1"/>
                </a:solidFill>
                <a:latin typeface="Calibri"/>
                <a:ea typeface="Calibri"/>
                <a:cs typeface="Calibri"/>
                <a:sym typeface="Calibri"/>
              </a:rPr>
              <a:t>long hobby or activity you might love living in Montana.</a:t>
            </a: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It is important that you are honest about your level and go with the right group.</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best way to become a good skier or snowboarder is to take a lesson from a qualified instructor.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You can only snowboard if you have your own equipment.</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You will get your skis after outside – but no poles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8" name="Shape 1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Responsibility code for all skiers on the mountain – like driving on the roads. We all follow the rules.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If you are out of control – sit down.</a:t>
            </a:r>
          </a:p>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2. Keep your eyes forward. (If you are going by someone – go wide and say “on your right, on your left.” Just like bikers on the River’s Edge Trail.</a:t>
            </a:r>
          </a:p>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Don’t stop – or stop to the side of the run.</a:t>
            </a:r>
          </a:p>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Be scanning and looking – just like when I am driving  or biking – looking around and watching for cars. When you are skiing – watch for other skiers and trees.</a:t>
            </a:r>
          </a:p>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You might see the pegs come down on skis when you step out of them. These help the equipment from sliding away. Keeps the skis in the snow. If snowboarding – use the straps.</a:t>
            </a:r>
          </a:p>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Stay in all designated areas. (Shaded areas. If many experienced skiers – share map with shaded areas you to slow designated areas. Watch for all MAPs and signs. Read!).Chair lift three takes you to slow runs for new skiers. Deep snow can be dangerous and tree wells can cause accidents. We need to know you are safe.</a:t>
            </a:r>
          </a:p>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You probably will not be going on the chair lift. You will be taught how to use it only when you are ready. (which probably wont be today in the short amount of time we have on the hill)</a:t>
            </a:r>
          </a:p>
        </p:txBody>
      </p:sp>
      <p:sp>
        <p:nvSpPr>
          <p:cNvPr id="175" name="Shape 1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purpose for the Beginner Mountain is to teach you the fundamentals of skiing. Specifically, you will be learning how to turn and stop. This takes TIME and you will most likely be practicing these skills the entire time you are up at Showdown.</a:t>
            </a:r>
          </a:p>
        </p:txBody>
      </p:sp>
      <p:sp>
        <p:nvSpPr>
          <p:cNvPr id="182" name="Shape 1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For students who have skied before</a:t>
            </a:r>
          </a:p>
        </p:txBody>
      </p:sp>
      <p:sp>
        <p:nvSpPr>
          <p:cNvPr id="189" name="Shape 1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Point out the green and blue symbols as these are the runs that experienced skiers will be using.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Show students the ski area boundary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Barbi</a:t>
            </a:r>
          </a:p>
        </p:txBody>
      </p:sp>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Rach</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basement is located in the lodge, which is a separate building from the rental shop.</a:t>
            </a:r>
          </a:p>
          <a:p>
            <a:pPr marL="0" marR="0" lvl="0" indent="0" algn="l" rtl="0">
              <a:spcBef>
                <a:spcPts val="0"/>
              </a:spcBef>
              <a:buSzPct val="25000"/>
              <a:buNone/>
            </a:pPr>
            <a:endParaRPr/>
          </a:p>
          <a:p>
            <a:pPr marL="0" marR="0" lvl="0" indent="0" algn="l" rtl="0">
              <a:spcBef>
                <a:spcPts val="0"/>
              </a:spcBef>
              <a:buSzPct val="25000"/>
              <a:buNone/>
            </a:pPr>
            <a:r>
              <a:rPr lang="en-US"/>
              <a:t>Remind teachers to sweep the basement and the ski racks to make sure all of the materials are returned at day’s end. </a:t>
            </a:r>
          </a:p>
        </p:txBody>
      </p:sp>
      <p:sp>
        <p:nvSpPr>
          <p:cNvPr id="213" name="Shape 2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Barbi</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snack will be provided for you during the bus ride to Showdown.</a:t>
            </a:r>
          </a:p>
        </p:txBody>
      </p:sp>
      <p:sp>
        <p:nvSpPr>
          <p:cNvPr id="220" name="Shape 2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Barbi</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mystery staff member at Showdown will have this tile in their possession! Your job is to politely ask people for the tile. “Hi, my name is Rachael (I’m dying), do you  have the tile?”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If you find the person with the tile, you win a free day pass to Showdown!</a:t>
            </a:r>
          </a:p>
        </p:txBody>
      </p:sp>
      <p:sp>
        <p:nvSpPr>
          <p:cNvPr id="227" name="Shape 2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Rach</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Tell students you only need QUESTIONS at this time, no stories please.</a:t>
            </a:r>
          </a:p>
        </p:txBody>
      </p:sp>
      <p:sp>
        <p:nvSpPr>
          <p:cNvPr id="236" name="Shape 2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Barbi</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Allows for continual change in body temperature – layers helps you add or take off</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If you need any of the winter gear mentioned today, please notify your teacher as soon as possible so we can get you the items before your ski day.</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Pack bag the morning before to ensure you have everything you need.</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7" name="Shape 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Barbi</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Socks: Go on first. One pair</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Long underwear keep them up.</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 ankle socks – want them to come over shin to protect you from the boot</a:t>
            </a:r>
          </a:p>
        </p:txBody>
      </p:sp>
      <p:sp>
        <p:nvSpPr>
          <p:cNvPr id="105" name="Shape 1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Barbi</a:t>
            </a: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Barbi</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sound of scratching will tell you if it is waterproof</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As a skier, you create wind, so you want it to be wind proof (this is an odd rationale…)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6" name="Shape 1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Barbi</a:t>
            </a:r>
          </a:p>
        </p:txBody>
      </p:sp>
      <p:sp>
        <p:nvSpPr>
          <p:cNvPr id="135" name="Shape 1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Someone will be able to help you with these.  However, these are things to know about boots.  Again, why it is also important to only wear one pair of socks!</a:t>
            </a:r>
          </a:p>
        </p:txBody>
      </p:sp>
      <p:sp>
        <p:nvSpPr>
          <p:cNvPr id="146" name="Shape 1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Barbi</a:t>
            </a: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61" name="Shape 16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685800" y="1122362"/>
            <a:ext cx="77724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3KUqIowgxn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descr="snowscene_wide.png"/>
          <p:cNvPicPr preferRelativeResize="0"/>
          <p:nvPr/>
        </p:nvPicPr>
        <p:blipFill>
          <a:blip r:embed="rId3">
            <a:alphaModFix/>
          </a:blip>
          <a:stretch>
            <a:fillRect/>
          </a:stretch>
        </p:blipFill>
        <p:spPr>
          <a:xfrm>
            <a:off x="0" y="47874"/>
            <a:ext cx="8993400" cy="6594699"/>
          </a:xfrm>
          <a:prstGeom prst="rect">
            <a:avLst/>
          </a:prstGeom>
          <a:noFill/>
          <a:ln>
            <a:noFill/>
          </a:ln>
        </p:spPr>
      </p:pic>
      <p:pic>
        <p:nvPicPr>
          <p:cNvPr id="90" name="Shape 90" descr="flake1.png"/>
          <p:cNvPicPr preferRelativeResize="0"/>
          <p:nvPr/>
        </p:nvPicPr>
        <p:blipFill rotWithShape="1">
          <a:blip r:embed="rId4">
            <a:alphaModFix/>
          </a:blip>
          <a:srcRect/>
          <a:stretch/>
        </p:blipFill>
        <p:spPr>
          <a:xfrm rot="1170377">
            <a:off x="-475661" y="2967781"/>
            <a:ext cx="245022" cy="284474"/>
          </a:xfrm>
          <a:prstGeom prst="rect">
            <a:avLst/>
          </a:prstGeom>
          <a:noFill/>
          <a:ln>
            <a:noFill/>
          </a:ln>
        </p:spPr>
      </p:pic>
      <p:pic>
        <p:nvPicPr>
          <p:cNvPr id="91" name="Shape 91" descr="flake1.png"/>
          <p:cNvPicPr preferRelativeResize="0"/>
          <p:nvPr/>
        </p:nvPicPr>
        <p:blipFill rotWithShape="1">
          <a:blip r:embed="rId5">
            <a:alphaModFix/>
          </a:blip>
          <a:srcRect/>
          <a:stretch/>
        </p:blipFill>
        <p:spPr>
          <a:xfrm rot="1170377">
            <a:off x="-595281" y="3482004"/>
            <a:ext cx="330205" cy="383373"/>
          </a:xfrm>
          <a:prstGeom prst="rect">
            <a:avLst/>
          </a:prstGeom>
          <a:noFill/>
          <a:ln>
            <a:noFill/>
          </a:ln>
        </p:spPr>
      </p:pic>
      <p:pic>
        <p:nvPicPr>
          <p:cNvPr id="92" name="Shape 92" descr="flake5.png"/>
          <p:cNvPicPr preferRelativeResize="0"/>
          <p:nvPr/>
        </p:nvPicPr>
        <p:blipFill rotWithShape="1">
          <a:blip r:embed="rId6">
            <a:alphaModFix/>
          </a:blip>
          <a:srcRect/>
          <a:stretch/>
        </p:blipFill>
        <p:spPr>
          <a:xfrm rot="1019252">
            <a:off x="2054339" y="1242522"/>
            <a:ext cx="593049" cy="688540"/>
          </a:xfrm>
          <a:prstGeom prst="rect">
            <a:avLst/>
          </a:prstGeom>
          <a:noFill/>
          <a:ln>
            <a:noFill/>
          </a:ln>
        </p:spPr>
      </p:pic>
      <p:sp>
        <p:nvSpPr>
          <p:cNvPr id="93" name="Shape 93"/>
          <p:cNvSpPr txBox="1"/>
          <p:nvPr/>
        </p:nvSpPr>
        <p:spPr>
          <a:xfrm>
            <a:off x="832035" y="2062526"/>
            <a:ext cx="6180300" cy="461700"/>
          </a:xfrm>
          <a:prstGeom prst="rect">
            <a:avLst/>
          </a:prstGeom>
          <a:noFill/>
          <a:ln>
            <a:noFill/>
          </a:ln>
        </p:spPr>
        <p:txBody>
          <a:bodyPr lIns="91425" tIns="45700" rIns="91425" bIns="45700" anchor="t" anchorCtr="0">
            <a:noAutofit/>
          </a:bodyPr>
          <a:lstStyle/>
          <a:p>
            <a:pPr marL="88106" marR="0" lvl="0" indent="-88106" algn="l" rtl="0">
              <a:spcBef>
                <a:spcPts val="0"/>
              </a:spcBef>
              <a:buSzPct val="25000"/>
              <a:buNone/>
            </a:pPr>
            <a:r>
              <a:rPr lang="en-US" sz="2400" b="0" i="1" u="none" strike="noStrike" cap="none">
                <a:solidFill>
                  <a:schemeClr val="lt1"/>
                </a:solidFill>
                <a:latin typeface="Georgia"/>
                <a:ea typeface="Georgia"/>
                <a:cs typeface="Georgia"/>
                <a:sym typeface="Georgia"/>
              </a:rPr>
              <a:t>4</a:t>
            </a:r>
            <a:r>
              <a:rPr lang="en-US" sz="2400" b="0" i="1" u="none" strike="noStrike" cap="none" baseline="30000">
                <a:solidFill>
                  <a:schemeClr val="lt1"/>
                </a:solidFill>
                <a:latin typeface="Georgia"/>
                <a:ea typeface="Georgia"/>
                <a:cs typeface="Georgia"/>
                <a:sym typeface="Georgia"/>
              </a:rPr>
              <a:t>th</a:t>
            </a:r>
            <a:r>
              <a:rPr lang="en-US" sz="2400" b="0" i="1" u="none" strike="noStrike" cap="none">
                <a:solidFill>
                  <a:schemeClr val="lt1"/>
                </a:solidFill>
                <a:latin typeface="Georgia"/>
                <a:ea typeface="Georgia"/>
                <a:cs typeface="Georgia"/>
                <a:sym typeface="Georgia"/>
              </a:rPr>
              <a:t> Grade Ski Information Presentation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90"/>
                                        </p:tgtEl>
                                        <p:attrNameLst>
                                          <p:attrName>r</p:attrName>
                                        </p:attrNameLst>
                                      </p:cBhvr>
                                    </p:animRot>
                                  </p:childTnLst>
                                </p:cTn>
                              </p:par>
                            </p:childTnLst>
                          </p:cTn>
                        </p:par>
                        <p:par>
                          <p:cTn id="7" fill="hold">
                            <p:stCondLst>
                              <p:cond delay="5000"/>
                            </p:stCondLst>
                            <p:childTnLst>
                              <p:par>
                                <p:cTn id="8" presetID="8" presetClass="emph" presetSubtype="0" fill="hold" nodeType="afterEffect">
                                  <p:stCondLst>
                                    <p:cond delay="8000"/>
                                  </p:stCondLst>
                                  <p:childTnLst>
                                    <p:animRot by="-21600000">
                                      <p:cBhvr>
                                        <p:cTn id="9" dur="5000" fill="hold"/>
                                        <p:tgtEl>
                                          <p:spTgt spid="91"/>
                                        </p:tgtEl>
                                        <p:attrNameLst>
                                          <p:attrName>r</p:attrName>
                                        </p:attrNameLst>
                                      </p:cBhvr>
                                    </p:animRot>
                                  </p:childTnLst>
                                </p:cTn>
                              </p:par>
                            </p:childTnLst>
                          </p:cTn>
                        </p:par>
                        <p:par>
                          <p:cTn id="10" fill="hold">
                            <p:stCondLst>
                              <p:cond delay="10000"/>
                            </p:stCondLst>
                            <p:childTnLst>
                              <p:par>
                                <p:cTn id="11" presetID="23" presetClass="entr" presetSubtype="16" fill="hold" nodeType="afterEffect">
                                  <p:stCondLst>
                                    <p:cond delay="16000"/>
                                  </p:stCondLst>
                                  <p:childTnLst>
                                    <p:set>
                                      <p:cBhvr>
                                        <p:cTn id="12" dur="1" fill="hold">
                                          <p:stCondLst>
                                            <p:cond delay="0"/>
                                          </p:stCondLst>
                                        </p:cTn>
                                        <p:tgtEl>
                                          <p:spTgt spid="92"/>
                                        </p:tgtEl>
                                        <p:attrNameLst>
                                          <p:attrName>style.visibility</p:attrName>
                                        </p:attrNameLst>
                                      </p:cBhvr>
                                      <p:to>
                                        <p:strVal val="visible"/>
                                      </p:to>
                                    </p:set>
                                    <p:anim calcmode="lin" valueType="num">
                                      <p:cBhvr additive="base">
                                        <p:cTn id="13" dur="1000"/>
                                        <p:tgtEl>
                                          <p:spTgt spid="92"/>
                                        </p:tgtEl>
                                        <p:attrNameLst>
                                          <p:attrName>ppt_w</p:attrName>
                                        </p:attrNameLst>
                                      </p:cBhvr>
                                      <p:tavLst>
                                        <p:tav tm="0">
                                          <p:val>
                                            <p:strVal val="0"/>
                                          </p:val>
                                        </p:tav>
                                        <p:tav tm="100000">
                                          <p:val>
                                            <p:strVal val="#ppt_w"/>
                                          </p:val>
                                        </p:tav>
                                      </p:tavLst>
                                    </p:anim>
                                    <p:anim calcmode="lin" valueType="num">
                                      <p:cBhvr additive="base">
                                        <p:cTn id="14" dur="1000"/>
                                        <p:tgtEl>
                                          <p:spTgt spid="92"/>
                                        </p:tgtEl>
                                        <p:attrNameLst>
                                          <p:attrName>ppt_h</p:attrName>
                                        </p:attrNameLst>
                                      </p:cBhvr>
                                      <p:tavLst>
                                        <p:tav tm="0">
                                          <p:val>
                                            <p:strVal val="0"/>
                                          </p:val>
                                        </p:tav>
                                        <p:tav tm="100000">
                                          <p:val>
                                            <p:strVal val="#ppt_h"/>
                                          </p:val>
                                        </p:tav>
                                      </p:tavLst>
                                    </p:anim>
                                  </p:childTnLst>
                                </p:cTn>
                              </p:par>
                            </p:childTnLst>
                          </p:cTn>
                        </p:par>
                        <p:par>
                          <p:cTn id="15" fill="hold">
                            <p:stCondLst>
                              <p:cond delay="11000"/>
                            </p:stCondLst>
                            <p:childTnLst>
                              <p:par>
                                <p:cTn id="16" presetID="10" presetClass="entr" presetSubtype="0" fill="hold" nodeType="afterEffect">
                                  <p:stCondLst>
                                    <p:cond delay="21000"/>
                                  </p:stCondLst>
                                  <p:childTnLst>
                                    <p:set>
                                      <p:cBhvr>
                                        <p:cTn id="17" dur="1" fill="hold">
                                          <p:stCondLst>
                                            <p:cond delay="0"/>
                                          </p:stCondLst>
                                        </p:cTn>
                                        <p:tgtEl>
                                          <p:spTgt spid="93"/>
                                        </p:tgtEl>
                                        <p:attrNameLst>
                                          <p:attrName>style.visibility</p:attrName>
                                        </p:attrNameLst>
                                      </p:cBhvr>
                                      <p:to>
                                        <p:strVal val="visible"/>
                                      </p:to>
                                    </p:set>
                                    <p:animEffect transition="in" filter="fade">
                                      <p:cBhvr>
                                        <p:cTn id="1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628650" y="365126"/>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What to Expect</a:t>
            </a:r>
          </a:p>
        </p:txBody>
      </p:sp>
      <p:sp>
        <p:nvSpPr>
          <p:cNvPr id="171" name="Shape 171"/>
          <p:cNvSpPr txBox="1">
            <a:spLocks noGrp="1"/>
          </p:cNvSpPr>
          <p:nvPr>
            <p:ph type="body" idx="1"/>
          </p:nvPr>
        </p:nvSpPr>
        <p:spPr>
          <a:xfrm>
            <a:off x="628650" y="1421875"/>
            <a:ext cx="7029300" cy="4343400"/>
          </a:xfrm>
          <a:prstGeom prst="rect">
            <a:avLst/>
          </a:prstGeom>
          <a:noFill/>
          <a:ln>
            <a:noFill/>
          </a:ln>
        </p:spPr>
        <p:txBody>
          <a:bodyPr lIns="91425" tIns="45700" rIns="91425" bIns="45700" anchor="t" anchorCtr="0">
            <a:noAutofit/>
          </a:bodyPr>
          <a:lstStyle/>
          <a:p>
            <a:pPr marL="228600" marR="0" lvl="0" indent="-228600" algn="l" rtl="0">
              <a:lnSpc>
                <a:spcPct val="70000"/>
              </a:lnSpc>
              <a:spcBef>
                <a:spcPts val="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You will get your boots in the basement of the lodge. </a:t>
            </a:r>
          </a:p>
          <a:p>
            <a:pPr marL="685800" marR="0" lvl="1" indent="-228600" algn="l" rtl="0">
              <a:lnSpc>
                <a:spcPct val="70000"/>
              </a:lnSpc>
              <a:spcBef>
                <a:spcPts val="500"/>
              </a:spcBef>
              <a:spcAft>
                <a:spcPts val="0"/>
              </a:spcAft>
              <a:buClr>
                <a:schemeClr val="dk1"/>
              </a:buClr>
              <a:buSzPct val="102210"/>
              <a:buFont typeface="Arial"/>
              <a:buChar char="•"/>
            </a:pPr>
            <a:r>
              <a:rPr lang="en-US" sz="1942" b="0" i="0" u="none" strike="noStrike" cap="none">
                <a:solidFill>
                  <a:schemeClr val="dk1"/>
                </a:solidFill>
                <a:latin typeface="Calibri"/>
                <a:ea typeface="Calibri"/>
                <a:cs typeface="Calibri"/>
                <a:sym typeface="Calibri"/>
              </a:rPr>
              <a:t>If you have your own equipment, you are allowed to bring it.</a:t>
            </a:r>
          </a:p>
          <a:p>
            <a:pPr marL="228600" marR="0" lvl="0" indent="-228600" algn="l" rtl="0">
              <a:lnSpc>
                <a:spcPct val="70000"/>
              </a:lnSpc>
              <a:spcBef>
                <a:spcPts val="100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Chaperone or teacher will put lift ticket on your coat.</a:t>
            </a:r>
          </a:p>
          <a:p>
            <a:pPr marL="228600" marR="0" lvl="0" indent="-228600" algn="l" rtl="0">
              <a:lnSpc>
                <a:spcPct val="70000"/>
              </a:lnSpc>
              <a:spcBef>
                <a:spcPts val="100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You will be grouped according to your ski level.</a:t>
            </a:r>
          </a:p>
          <a:p>
            <a:pPr marL="228600" marR="0" lvl="0" indent="-228600" algn="l" rtl="0">
              <a:lnSpc>
                <a:spcPct val="70000"/>
              </a:lnSpc>
              <a:spcBef>
                <a:spcPts val="100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You will locate your skis outside. (No poles)</a:t>
            </a:r>
          </a:p>
          <a:p>
            <a:pPr marL="228600" marR="0" lvl="0" indent="-228600" algn="l" rtl="0">
              <a:lnSpc>
                <a:spcPct val="70000"/>
              </a:lnSpc>
              <a:spcBef>
                <a:spcPts val="100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Regardless of ability level, everyone takes a lesson. You will stay with your designated group for the day.</a:t>
            </a:r>
          </a:p>
          <a:p>
            <a:pPr marL="228600" marR="0" lvl="0" indent="-228600" algn="l" rtl="0">
              <a:lnSpc>
                <a:spcPct val="70000"/>
              </a:lnSpc>
              <a:spcBef>
                <a:spcPts val="100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Follow the "Your Responsibility Code," the seven safety rules of the slopes:</a:t>
            </a:r>
          </a:p>
          <a:p>
            <a:pPr marL="228600" marR="0" lvl="0" indent="-228600" algn="l" rtl="0">
              <a:lnSpc>
                <a:spcPct val="70000"/>
              </a:lnSpc>
              <a:spcBef>
                <a:spcPts val="1000"/>
              </a:spcBef>
              <a:buClr>
                <a:schemeClr val="dk1"/>
              </a:buClr>
              <a:buSzPct val="99615"/>
              <a:buFont typeface="Arial"/>
              <a:buNone/>
            </a:pPr>
            <a:endParaRPr sz="259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 calcmode="lin" valueType="num">
                                      <p:cBhvr additive="base">
                                        <p:cTn id="7" dur="500"/>
                                        <p:tgtEl>
                                          <p:spTgt spid="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1">
                                            <p:txEl>
                                              <p:pRg st="1" end="1"/>
                                            </p:txEl>
                                          </p:spTgt>
                                        </p:tgtEl>
                                        <p:attrNameLst>
                                          <p:attrName>style.visibility</p:attrName>
                                        </p:attrNameLst>
                                      </p:cBhvr>
                                      <p:to>
                                        <p:strVal val="visible"/>
                                      </p:to>
                                    </p:set>
                                    <p:anim calcmode="lin" valueType="num">
                                      <p:cBhvr additive="base">
                                        <p:cTn id="12" dur="500"/>
                                        <p:tgtEl>
                                          <p:spTgt spid="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1">
                                            <p:txEl>
                                              <p:pRg st="2" end="2"/>
                                            </p:txEl>
                                          </p:spTgt>
                                        </p:tgtEl>
                                        <p:attrNameLst>
                                          <p:attrName>style.visibility</p:attrName>
                                        </p:attrNameLst>
                                      </p:cBhvr>
                                      <p:to>
                                        <p:strVal val="visible"/>
                                      </p:to>
                                    </p:set>
                                    <p:anim calcmode="lin" valueType="num">
                                      <p:cBhvr additive="base">
                                        <p:cTn id="17" dur="500"/>
                                        <p:tgtEl>
                                          <p:spTgt spid="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1">
                                            <p:txEl>
                                              <p:pRg st="3" end="3"/>
                                            </p:txEl>
                                          </p:spTgt>
                                        </p:tgtEl>
                                        <p:attrNameLst>
                                          <p:attrName>style.visibility</p:attrName>
                                        </p:attrNameLst>
                                      </p:cBhvr>
                                      <p:to>
                                        <p:strVal val="visible"/>
                                      </p:to>
                                    </p:set>
                                    <p:anim calcmode="lin" valueType="num">
                                      <p:cBhvr additive="base">
                                        <p:cTn id="22" dur="500"/>
                                        <p:tgtEl>
                                          <p:spTgt spid="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1">
                                            <p:txEl>
                                              <p:pRg st="4" end="4"/>
                                            </p:txEl>
                                          </p:spTgt>
                                        </p:tgtEl>
                                        <p:attrNameLst>
                                          <p:attrName>style.visibility</p:attrName>
                                        </p:attrNameLst>
                                      </p:cBhvr>
                                      <p:to>
                                        <p:strVal val="visible"/>
                                      </p:to>
                                    </p:set>
                                    <p:anim calcmode="lin" valueType="num">
                                      <p:cBhvr additive="base">
                                        <p:cTn id="27" dur="500"/>
                                        <p:tgtEl>
                                          <p:spTgt spid="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1">
                                            <p:txEl>
                                              <p:pRg st="5" end="5"/>
                                            </p:txEl>
                                          </p:spTgt>
                                        </p:tgtEl>
                                        <p:attrNameLst>
                                          <p:attrName>style.visibility</p:attrName>
                                        </p:attrNameLst>
                                      </p:cBhvr>
                                      <p:to>
                                        <p:strVal val="visible"/>
                                      </p:to>
                                    </p:set>
                                    <p:anim calcmode="lin" valueType="num">
                                      <p:cBhvr additive="base">
                                        <p:cTn id="32" dur="500"/>
                                        <p:tgtEl>
                                          <p:spTgt spid="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1">
                                            <p:txEl>
                                              <p:pRg st="6" end="6"/>
                                            </p:txEl>
                                          </p:spTgt>
                                        </p:tgtEl>
                                        <p:attrNameLst>
                                          <p:attrName>style.visibility</p:attrName>
                                        </p:attrNameLst>
                                      </p:cBhvr>
                                      <p:to>
                                        <p:strVal val="visible"/>
                                      </p:to>
                                    </p:set>
                                    <p:anim calcmode="lin" valueType="num">
                                      <p:cBhvr additive="base">
                                        <p:cTn id="37" dur="500"/>
                                        <p:tgtEl>
                                          <p:spTgt spid="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1">
                                            <p:txEl>
                                              <p:pRg st="7" end="7"/>
                                            </p:txEl>
                                          </p:spTgt>
                                        </p:tgtEl>
                                        <p:attrNameLst>
                                          <p:attrName>style.visibility</p:attrName>
                                        </p:attrNameLst>
                                      </p:cBhvr>
                                      <p:to>
                                        <p:strVal val="visible"/>
                                      </p:to>
                                    </p:set>
                                    <p:anim calcmode="lin" valueType="num">
                                      <p:cBhvr additive="base">
                                        <p:cTn id="42" dur="500"/>
                                        <p:tgtEl>
                                          <p:spTgt spid="17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628650" y="365126"/>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Responsibility Code</a:t>
            </a:r>
          </a:p>
        </p:txBody>
      </p:sp>
      <p:sp>
        <p:nvSpPr>
          <p:cNvPr id="178" name="Shape 178"/>
          <p:cNvSpPr txBox="1">
            <a:spLocks noGrp="1"/>
          </p:cNvSpPr>
          <p:nvPr>
            <p:ph type="body" idx="1"/>
          </p:nvPr>
        </p:nvSpPr>
        <p:spPr>
          <a:xfrm>
            <a:off x="628650" y="1825625"/>
            <a:ext cx="7886700"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Always stay in control.</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People ahead of you have the right of way.</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Stop in a safe place for you and others.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Whenever starting downhill or merging, look uphill and yield.</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Use devices to help prevent runaway equipment.</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Observe signs and warnings, and keep off closed trails.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Know how to use the lifts safely.</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 calcmode="lin" valueType="num">
                                      <p:cBhvr additive="base">
                                        <p:cTn id="7" dur="500"/>
                                        <p:tgtEl>
                                          <p:spTgt spid="1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8">
                                            <p:txEl>
                                              <p:pRg st="1" end="1"/>
                                            </p:txEl>
                                          </p:spTgt>
                                        </p:tgtEl>
                                        <p:attrNameLst>
                                          <p:attrName>style.visibility</p:attrName>
                                        </p:attrNameLst>
                                      </p:cBhvr>
                                      <p:to>
                                        <p:strVal val="visible"/>
                                      </p:to>
                                    </p:set>
                                    <p:anim calcmode="lin" valueType="num">
                                      <p:cBhvr additive="base">
                                        <p:cTn id="12" dur="500"/>
                                        <p:tgtEl>
                                          <p:spTgt spid="17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8">
                                            <p:txEl>
                                              <p:pRg st="2" end="2"/>
                                            </p:txEl>
                                          </p:spTgt>
                                        </p:tgtEl>
                                        <p:attrNameLst>
                                          <p:attrName>style.visibility</p:attrName>
                                        </p:attrNameLst>
                                      </p:cBhvr>
                                      <p:to>
                                        <p:strVal val="visible"/>
                                      </p:to>
                                    </p:set>
                                    <p:anim calcmode="lin" valueType="num">
                                      <p:cBhvr additive="base">
                                        <p:cTn id="17" dur="500"/>
                                        <p:tgtEl>
                                          <p:spTgt spid="17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8">
                                            <p:txEl>
                                              <p:pRg st="3" end="3"/>
                                            </p:txEl>
                                          </p:spTgt>
                                        </p:tgtEl>
                                        <p:attrNameLst>
                                          <p:attrName>style.visibility</p:attrName>
                                        </p:attrNameLst>
                                      </p:cBhvr>
                                      <p:to>
                                        <p:strVal val="visible"/>
                                      </p:to>
                                    </p:set>
                                    <p:anim calcmode="lin" valueType="num">
                                      <p:cBhvr additive="base">
                                        <p:cTn id="22" dur="500"/>
                                        <p:tgtEl>
                                          <p:spTgt spid="17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8">
                                            <p:txEl>
                                              <p:pRg st="4" end="4"/>
                                            </p:txEl>
                                          </p:spTgt>
                                        </p:tgtEl>
                                        <p:attrNameLst>
                                          <p:attrName>style.visibility</p:attrName>
                                        </p:attrNameLst>
                                      </p:cBhvr>
                                      <p:to>
                                        <p:strVal val="visible"/>
                                      </p:to>
                                    </p:set>
                                    <p:anim calcmode="lin" valueType="num">
                                      <p:cBhvr additive="base">
                                        <p:cTn id="27" dur="500"/>
                                        <p:tgtEl>
                                          <p:spTgt spid="17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8">
                                            <p:txEl>
                                              <p:pRg st="5" end="5"/>
                                            </p:txEl>
                                          </p:spTgt>
                                        </p:tgtEl>
                                        <p:attrNameLst>
                                          <p:attrName>style.visibility</p:attrName>
                                        </p:attrNameLst>
                                      </p:cBhvr>
                                      <p:to>
                                        <p:strVal val="visible"/>
                                      </p:to>
                                    </p:set>
                                    <p:anim calcmode="lin" valueType="num">
                                      <p:cBhvr additive="base">
                                        <p:cTn id="32" dur="500"/>
                                        <p:tgtEl>
                                          <p:spTgt spid="17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8">
                                            <p:txEl>
                                              <p:pRg st="6" end="6"/>
                                            </p:txEl>
                                          </p:spTgt>
                                        </p:tgtEl>
                                        <p:attrNameLst>
                                          <p:attrName>style.visibility</p:attrName>
                                        </p:attrNameLst>
                                      </p:cBhvr>
                                      <p:to>
                                        <p:strVal val="visible"/>
                                      </p:to>
                                    </p:set>
                                    <p:anim calcmode="lin" valueType="num">
                                      <p:cBhvr additive="base">
                                        <p:cTn id="37" dur="500"/>
                                        <p:tgtEl>
                                          <p:spTgt spid="17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8">
                                            <p:txEl>
                                              <p:pRg st="7" end="7"/>
                                            </p:txEl>
                                          </p:spTgt>
                                        </p:tgtEl>
                                        <p:attrNameLst>
                                          <p:attrName>style.visibility</p:attrName>
                                        </p:attrNameLst>
                                      </p:cBhvr>
                                      <p:to>
                                        <p:strVal val="visible"/>
                                      </p:to>
                                    </p:set>
                                    <p:anim calcmode="lin" valueType="num">
                                      <p:cBhvr additive="base">
                                        <p:cTn id="42" dur="500"/>
                                        <p:tgtEl>
                                          <p:spTgt spid="17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628650" y="365126"/>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Beginner Mountain</a:t>
            </a:r>
          </a:p>
        </p:txBody>
      </p:sp>
      <p:sp>
        <p:nvSpPr>
          <p:cNvPr id="185" name="Shape 185"/>
          <p:cNvSpPr txBox="1">
            <a:spLocks noGrp="1"/>
          </p:cNvSpPr>
          <p:nvPr>
            <p:ph type="body" idx="1"/>
          </p:nvPr>
        </p:nvSpPr>
        <p:spPr>
          <a:xfrm>
            <a:off x="628650" y="1825625"/>
            <a:ext cx="7886700"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Magic carpet</a:t>
            </a:r>
          </a:p>
          <a:p>
            <a:pPr marL="0" marR="0" lvl="0" indent="0" algn="l" rtl="0">
              <a:lnSpc>
                <a:spcPct val="90000"/>
              </a:lnSpc>
              <a:spcBef>
                <a:spcPts val="1000"/>
              </a:spcBef>
              <a:spcAft>
                <a:spcPts val="0"/>
              </a:spcAft>
              <a:buClr>
                <a:schemeClr val="dk1"/>
              </a:buClr>
              <a:buSzPct val="25000"/>
              <a:buFont typeface="Arial"/>
              <a:buNone/>
            </a:pPr>
            <a:r>
              <a:rPr lang="en-US" sz="2400" b="0" i="0" u="sng" strike="noStrike" cap="none" dirty="0">
                <a:solidFill>
                  <a:schemeClr val="hlink"/>
                </a:solidFill>
                <a:latin typeface="Calibri"/>
                <a:ea typeface="Calibri"/>
                <a:cs typeface="Calibri"/>
                <a:sym typeface="Calibri"/>
                <a:hlinkClick r:id="rId3"/>
              </a:rPr>
              <a:t>https://www.youtube.com/watch?v=3KUqIowgxn0</a:t>
            </a:r>
          </a:p>
          <a:p>
            <a:pPr marL="228600" marR="0" lvl="0" indent="-228600" algn="l" rtl="0">
              <a:lnSpc>
                <a:spcPct val="90000"/>
              </a:lnSpc>
              <a:spcBef>
                <a:spcPts val="1000"/>
              </a:spcBef>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Learn to stop and turn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28650" y="365126"/>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Trail Signage</a:t>
            </a:r>
          </a:p>
        </p:txBody>
      </p:sp>
      <p:sp>
        <p:nvSpPr>
          <p:cNvPr id="192" name="Shape 192"/>
          <p:cNvSpPr txBox="1">
            <a:spLocks noGrp="1"/>
          </p:cNvSpPr>
          <p:nvPr>
            <p:ph type="body" idx="1"/>
          </p:nvPr>
        </p:nvSpPr>
        <p:spPr>
          <a:xfrm>
            <a:off x="1343025" y="1938953"/>
            <a:ext cx="6172199" cy="3394472"/>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spcAft>
                <a:spcPts val="0"/>
              </a:spcAft>
              <a:buClr>
                <a:schemeClr val="dk1"/>
              </a:buClr>
              <a:buSzPct val="99615"/>
              <a:buFont typeface="Arial"/>
              <a:buNone/>
            </a:pPr>
            <a:endParaRPr sz="259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ct val="99615"/>
              <a:buFont typeface="Arial"/>
              <a:buNone/>
            </a:pPr>
            <a:endParaRPr sz="259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Here’s what they mean:</a:t>
            </a:r>
          </a:p>
          <a:p>
            <a:pPr marL="228600" marR="0" lvl="0" indent="-228600" algn="l" rtl="0">
              <a:lnSpc>
                <a:spcPct val="80000"/>
              </a:lnSpc>
              <a:spcBef>
                <a:spcPts val="1000"/>
              </a:spcBef>
              <a:buClr>
                <a:schemeClr val="dk1"/>
              </a:buClr>
              <a:buSzPct val="99615"/>
              <a:buFont typeface="Arial"/>
              <a:buChar char="•"/>
            </a:pPr>
            <a:r>
              <a:rPr lang="en-US" sz="2590" b="1" i="0" u="none" strike="noStrike" cap="none">
                <a:solidFill>
                  <a:schemeClr val="dk1"/>
                </a:solidFill>
                <a:latin typeface="Calibri"/>
                <a:ea typeface="Calibri"/>
                <a:cs typeface="Calibri"/>
                <a:sym typeface="Calibri"/>
              </a:rPr>
              <a:t>Green Circle:</a:t>
            </a:r>
            <a:r>
              <a:rPr lang="en-US" sz="2590" b="0" i="0" u="none" strike="noStrike" cap="none">
                <a:solidFill>
                  <a:schemeClr val="dk1"/>
                </a:solidFill>
                <a:latin typeface="Calibri"/>
                <a:ea typeface="Calibri"/>
                <a:cs typeface="Calibri"/>
                <a:sym typeface="Calibri"/>
              </a:rPr>
              <a:t> Easier</a:t>
            </a:r>
            <a:br>
              <a:rPr lang="en-US" sz="2590" b="0" i="0" u="none" strike="noStrike" cap="none">
                <a:solidFill>
                  <a:schemeClr val="dk1"/>
                </a:solidFill>
                <a:latin typeface="Calibri"/>
                <a:ea typeface="Calibri"/>
                <a:cs typeface="Calibri"/>
                <a:sym typeface="Calibri"/>
              </a:rPr>
            </a:br>
            <a:r>
              <a:rPr lang="en-US" sz="2590" b="1" i="0" u="none" strike="noStrike" cap="none">
                <a:solidFill>
                  <a:schemeClr val="dk1"/>
                </a:solidFill>
                <a:latin typeface="Calibri"/>
                <a:ea typeface="Calibri"/>
                <a:cs typeface="Calibri"/>
                <a:sym typeface="Calibri"/>
              </a:rPr>
              <a:t>Blue Square</a:t>
            </a:r>
            <a:r>
              <a:rPr lang="en-US" sz="2590" b="0" i="0" u="none" strike="noStrike" cap="none">
                <a:solidFill>
                  <a:schemeClr val="dk1"/>
                </a:solidFill>
                <a:latin typeface="Calibri"/>
                <a:ea typeface="Calibri"/>
                <a:cs typeface="Calibri"/>
                <a:sym typeface="Calibri"/>
              </a:rPr>
              <a:t>: More Difficult</a:t>
            </a:r>
            <a:br>
              <a:rPr lang="en-US" sz="2590" b="0" i="0" u="none" strike="noStrike" cap="none">
                <a:solidFill>
                  <a:schemeClr val="dk1"/>
                </a:solidFill>
                <a:latin typeface="Calibri"/>
                <a:ea typeface="Calibri"/>
                <a:cs typeface="Calibri"/>
                <a:sym typeface="Calibri"/>
              </a:rPr>
            </a:br>
            <a:r>
              <a:rPr lang="en-US" sz="2590" b="1" i="0" u="none" strike="noStrike" cap="none">
                <a:solidFill>
                  <a:schemeClr val="dk1"/>
                </a:solidFill>
                <a:latin typeface="Calibri"/>
                <a:ea typeface="Calibri"/>
                <a:cs typeface="Calibri"/>
                <a:sym typeface="Calibri"/>
              </a:rPr>
              <a:t>Black Diamond</a:t>
            </a:r>
            <a:r>
              <a:rPr lang="en-US" sz="2590" b="0" i="0" u="none" strike="noStrike" cap="none">
                <a:solidFill>
                  <a:schemeClr val="dk1"/>
                </a:solidFill>
                <a:latin typeface="Calibri"/>
                <a:ea typeface="Calibri"/>
                <a:cs typeface="Calibri"/>
                <a:sym typeface="Calibri"/>
              </a:rPr>
              <a:t>: Most Difficult</a:t>
            </a:r>
            <a:br>
              <a:rPr lang="en-US" sz="2590" b="0" i="0" u="none" strike="noStrike" cap="none">
                <a:solidFill>
                  <a:schemeClr val="dk1"/>
                </a:solidFill>
                <a:latin typeface="Calibri"/>
                <a:ea typeface="Calibri"/>
                <a:cs typeface="Calibri"/>
                <a:sym typeface="Calibri"/>
              </a:rPr>
            </a:br>
            <a:r>
              <a:rPr lang="en-US" sz="2590" b="1" i="0" u="none" strike="noStrike" cap="none">
                <a:solidFill>
                  <a:schemeClr val="dk1"/>
                </a:solidFill>
                <a:latin typeface="Calibri"/>
                <a:ea typeface="Calibri"/>
                <a:cs typeface="Calibri"/>
                <a:sym typeface="Calibri"/>
              </a:rPr>
              <a:t>Double-Black Diamond</a:t>
            </a:r>
            <a:r>
              <a:rPr lang="en-US" sz="2590" b="0" i="0" u="none" strike="noStrike" cap="none">
                <a:solidFill>
                  <a:schemeClr val="dk1"/>
                </a:solidFill>
                <a:latin typeface="Calibri"/>
                <a:ea typeface="Calibri"/>
                <a:cs typeface="Calibri"/>
                <a:sym typeface="Calibri"/>
              </a:rPr>
              <a:t>: Most Difficult, use extra caution</a:t>
            </a:r>
            <a:br>
              <a:rPr lang="en-US" sz="2590" b="0" i="0" u="none" strike="noStrike" cap="none">
                <a:solidFill>
                  <a:schemeClr val="dk1"/>
                </a:solidFill>
                <a:latin typeface="Calibri"/>
                <a:ea typeface="Calibri"/>
                <a:cs typeface="Calibri"/>
                <a:sym typeface="Calibri"/>
              </a:rPr>
            </a:br>
            <a:r>
              <a:rPr lang="en-US" sz="2590" b="1" i="0" u="none" strike="noStrike" cap="none">
                <a:solidFill>
                  <a:schemeClr val="dk1"/>
                </a:solidFill>
                <a:latin typeface="Calibri"/>
                <a:ea typeface="Calibri"/>
                <a:cs typeface="Calibri"/>
                <a:sym typeface="Calibri"/>
              </a:rPr>
              <a:t>Orange Oval</a:t>
            </a:r>
            <a:r>
              <a:rPr lang="en-US" sz="2590" b="0" i="0" u="none" strike="noStrike" cap="none">
                <a:solidFill>
                  <a:schemeClr val="dk1"/>
                </a:solidFill>
                <a:latin typeface="Calibri"/>
                <a:ea typeface="Calibri"/>
                <a:cs typeface="Calibri"/>
                <a:sym typeface="Calibri"/>
              </a:rPr>
              <a:t>: Freestyle Terrain</a:t>
            </a:r>
          </a:p>
        </p:txBody>
      </p:sp>
      <p:sp>
        <p:nvSpPr>
          <p:cNvPr id="193" name="Shape 193"/>
          <p:cNvSpPr/>
          <p:nvPr/>
        </p:nvSpPr>
        <p:spPr>
          <a:xfrm>
            <a:off x="-11165968" y="289147"/>
            <a:ext cx="19784903" cy="1119536"/>
          </a:xfrm>
          <a:prstGeom prst="rect">
            <a:avLst/>
          </a:prstGeom>
          <a:noFill/>
          <a:ln>
            <a:noFill/>
          </a:ln>
        </p:spPr>
        <p:txBody>
          <a:bodyPr lIns="68575" tIns="34275" rIns="68575" bIns="34275" anchor="ctr" anchorCtr="0">
            <a:noAutofit/>
          </a:bodyPr>
          <a:lstStyle/>
          <a:p>
            <a:pPr marL="0" marR="0" lvl="0" indent="0" algn="r" rtl="0">
              <a:spcBef>
                <a:spcPts val="0"/>
              </a:spcBef>
              <a:spcAft>
                <a:spcPts val="0"/>
              </a:spcAft>
              <a:buSzPct val="25000"/>
              <a:buNone/>
            </a:pPr>
            <a:r>
              <a:rPr lang="en-US" sz="975">
                <a:solidFill>
                  <a:srgbClr val="FFFFFF"/>
                </a:solidFill>
                <a:latin typeface="Arial"/>
                <a:ea typeface="Arial"/>
                <a:cs typeface="Arial"/>
                <a:sym typeface="Arial"/>
              </a:rPr>
              <a:t>You’ve arrived. You’re geared up and have a lift ticket. Now what? Go get a trail map at the base lodge or lift-ticket window. Take a few minutes to check it out. The lifts and the trails are marked on the map. The colored symbols next to the trails are the keys to enjoying your first few days on the slopes. Their shape and color indicate the difficulty of the trail.</a:t>
            </a:r>
          </a:p>
          <a:p>
            <a:pPr marL="0" marR="0" lvl="0" indent="0" algn="r" rtl="0">
              <a:spcBef>
                <a:spcPts val="0"/>
              </a:spcBef>
              <a:spcAft>
                <a:spcPts val="0"/>
              </a:spcAft>
              <a:buSzPct val="25000"/>
              <a:buNone/>
            </a:pPr>
            <a:r>
              <a:rPr lang="en-US" sz="975">
                <a:solidFill>
                  <a:srgbClr val="FFFFFF"/>
                </a:solidFill>
                <a:latin typeface="Arial"/>
                <a:ea typeface="Arial"/>
                <a:cs typeface="Arial"/>
                <a:sym typeface="Arial"/>
              </a:rPr>
              <a:t>  </a:t>
            </a:r>
          </a:p>
          <a:p>
            <a:pPr marL="0" marR="0" lvl="0" indent="0" algn="r" rtl="0">
              <a:spcBef>
                <a:spcPts val="0"/>
              </a:spcBef>
              <a:spcAft>
                <a:spcPts val="0"/>
              </a:spcAft>
              <a:buSzPct val="25000"/>
              <a:buNone/>
            </a:pPr>
            <a:r>
              <a:rPr lang="en-US" sz="975">
                <a:solidFill>
                  <a:srgbClr val="FFFFFF"/>
                </a:solidFill>
                <a:latin typeface="Arial"/>
                <a:ea typeface="Arial"/>
                <a:cs typeface="Arial"/>
                <a:sym typeface="Arial"/>
              </a:rPr>
              <a:t>Here’s what they mean:</a:t>
            </a:r>
          </a:p>
          <a:p>
            <a:pPr marL="0" marR="0" lvl="0" indent="0" algn="r" rtl="0">
              <a:spcBef>
                <a:spcPts val="0"/>
              </a:spcBef>
              <a:spcAft>
                <a:spcPts val="0"/>
              </a:spcAft>
              <a:buSzPct val="25000"/>
              <a:buNone/>
            </a:pPr>
            <a:r>
              <a:rPr lang="en-US" sz="975" b="1">
                <a:solidFill>
                  <a:srgbClr val="FFFFFF"/>
                </a:solidFill>
                <a:latin typeface="Arial"/>
                <a:ea typeface="Arial"/>
                <a:cs typeface="Arial"/>
                <a:sym typeface="Arial"/>
              </a:rPr>
              <a:t>Blue Square</a:t>
            </a:r>
            <a:r>
              <a:rPr lang="en-US" sz="975">
                <a:solidFill>
                  <a:srgbClr val="FFFFFF"/>
                </a:solidFill>
                <a:latin typeface="Arial"/>
                <a:ea typeface="Arial"/>
                <a:cs typeface="Arial"/>
                <a:sym typeface="Arial"/>
              </a:rPr>
              <a:t>: More Difficult</a:t>
            </a:r>
            <a:br>
              <a:rPr lang="en-US" sz="975">
                <a:solidFill>
                  <a:srgbClr val="FFFFFF"/>
                </a:solidFill>
                <a:latin typeface="Arial"/>
                <a:ea typeface="Arial"/>
                <a:cs typeface="Arial"/>
                <a:sym typeface="Arial"/>
              </a:rPr>
            </a:br>
            <a:r>
              <a:rPr lang="en-US" sz="975" b="1">
                <a:solidFill>
                  <a:srgbClr val="FFFFFF"/>
                </a:solidFill>
                <a:latin typeface="Arial"/>
                <a:ea typeface="Arial"/>
                <a:cs typeface="Arial"/>
                <a:sym typeface="Arial"/>
              </a:rPr>
              <a:t>Black Diamond</a:t>
            </a:r>
            <a:r>
              <a:rPr lang="en-US" sz="975">
                <a:solidFill>
                  <a:srgbClr val="FFFFFF"/>
                </a:solidFill>
                <a:latin typeface="Arial"/>
                <a:ea typeface="Arial"/>
                <a:cs typeface="Arial"/>
                <a:sym typeface="Arial"/>
              </a:rPr>
              <a:t>: Most Difficult</a:t>
            </a:r>
            <a:br>
              <a:rPr lang="en-US" sz="975">
                <a:solidFill>
                  <a:srgbClr val="FFFFFF"/>
                </a:solidFill>
                <a:latin typeface="Arial"/>
                <a:ea typeface="Arial"/>
                <a:cs typeface="Arial"/>
                <a:sym typeface="Arial"/>
              </a:rPr>
            </a:br>
            <a:r>
              <a:rPr lang="en-US" sz="975" b="1">
                <a:solidFill>
                  <a:srgbClr val="FFFFFF"/>
                </a:solidFill>
                <a:latin typeface="Arial"/>
                <a:ea typeface="Arial"/>
                <a:cs typeface="Arial"/>
                <a:sym typeface="Arial"/>
              </a:rPr>
              <a:t>Double-Black Diamond</a:t>
            </a:r>
            <a:r>
              <a:rPr lang="en-US" sz="975">
                <a:solidFill>
                  <a:srgbClr val="FFFFFF"/>
                </a:solidFill>
                <a:latin typeface="Arial"/>
                <a:ea typeface="Arial"/>
                <a:cs typeface="Arial"/>
                <a:sym typeface="Arial"/>
              </a:rPr>
              <a:t>: Most Difficult, use extra caution</a:t>
            </a:r>
            <a:br>
              <a:rPr lang="en-US" sz="975">
                <a:solidFill>
                  <a:srgbClr val="FFFFFF"/>
                </a:solidFill>
                <a:latin typeface="Arial"/>
                <a:ea typeface="Arial"/>
                <a:cs typeface="Arial"/>
                <a:sym typeface="Arial"/>
              </a:rPr>
            </a:br>
            <a:r>
              <a:rPr lang="en-US" sz="975" b="1">
                <a:solidFill>
                  <a:srgbClr val="FFFFFF"/>
                </a:solidFill>
                <a:latin typeface="Arial"/>
                <a:ea typeface="Arial"/>
                <a:cs typeface="Arial"/>
                <a:sym typeface="Arial"/>
              </a:rPr>
              <a:t>Orange Oval</a:t>
            </a:r>
            <a:r>
              <a:rPr lang="en-US" sz="975">
                <a:solidFill>
                  <a:srgbClr val="FFFFFF"/>
                </a:solidFill>
                <a:latin typeface="Arial"/>
                <a:ea typeface="Arial"/>
                <a:cs typeface="Arial"/>
                <a:sym typeface="Arial"/>
              </a:rPr>
              <a:t>: Freestyle Terrain.</a:t>
            </a:r>
          </a:p>
        </p:txBody>
      </p:sp>
      <p:pic>
        <p:nvPicPr>
          <p:cNvPr id="194" name="Shape 194" descr="http://www.lidsonkids.org/wp-content/uploads/2011/03/slope-difficulties.png"/>
          <p:cNvPicPr preferRelativeResize="0"/>
          <p:nvPr/>
        </p:nvPicPr>
        <p:blipFill rotWithShape="1">
          <a:blip r:embed="rId3">
            <a:alphaModFix/>
          </a:blip>
          <a:srcRect/>
          <a:stretch/>
        </p:blipFill>
        <p:spPr>
          <a:xfrm>
            <a:off x="2286000" y="1988278"/>
            <a:ext cx="4286250" cy="585788"/>
          </a:xfrm>
          <a:prstGeom prst="rect">
            <a:avLst/>
          </a:prstGeom>
          <a:noFill/>
          <a:ln>
            <a:noFill/>
          </a:ln>
        </p:spPr>
      </p:pic>
      <p:pic>
        <p:nvPicPr>
          <p:cNvPr id="195" name="Shape 195"/>
          <p:cNvPicPr preferRelativeResize="0"/>
          <p:nvPr/>
        </p:nvPicPr>
        <p:blipFill rotWithShape="1">
          <a:blip r:embed="rId4">
            <a:alphaModFix/>
          </a:blip>
          <a:srcRect/>
          <a:stretch/>
        </p:blipFill>
        <p:spPr>
          <a:xfrm>
            <a:off x="6950867" y="4828592"/>
            <a:ext cx="1128712" cy="15061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628650" y="365126"/>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202" name="Shape 202"/>
          <p:cNvSpPr txBox="1">
            <a:spLocks noGrp="1"/>
          </p:cNvSpPr>
          <p:nvPr>
            <p:ph type="body" idx="1"/>
          </p:nvPr>
        </p:nvSpPr>
        <p:spPr>
          <a:xfrm>
            <a:off x="628650" y="1825625"/>
            <a:ext cx="7886700"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203" name="Shape 203" descr="Image result for showdown montana"/>
          <p:cNvPicPr preferRelativeResize="0"/>
          <p:nvPr/>
        </p:nvPicPr>
        <p:blipFill rotWithShape="1">
          <a:blip r:embed="rId3">
            <a:alphaModFix/>
          </a:blip>
          <a:srcRect/>
          <a:stretch/>
        </p:blipFill>
        <p:spPr>
          <a:xfrm>
            <a:off x="304800" y="1001403"/>
            <a:ext cx="8348163" cy="5124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628650" y="365126"/>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Injury Prevention</a:t>
            </a:r>
          </a:p>
        </p:txBody>
      </p:sp>
      <p:sp>
        <p:nvSpPr>
          <p:cNvPr id="209" name="Shape 209"/>
          <p:cNvSpPr txBox="1">
            <a:spLocks noGrp="1"/>
          </p:cNvSpPr>
          <p:nvPr>
            <p:ph type="body" idx="1"/>
          </p:nvPr>
        </p:nvSpPr>
        <p:spPr>
          <a:xfrm>
            <a:off x="628650" y="1825625"/>
            <a:ext cx="7886700"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Always ski with a group.</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If you are injured, yell for help. Do not move or take skis off.</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If you are with someone who is injured, take your skis off and make an X. Stay with injured.</a:t>
            </a: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Send other people to find ski patrol (red vest with white cross), chair lift operator or other adult.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628650" y="365126"/>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How to </a:t>
            </a:r>
            <a:r>
              <a:rPr lang="en-US"/>
              <a:t>E</a:t>
            </a:r>
            <a:r>
              <a:rPr lang="en-US" sz="4400" b="0" i="0" u="none" strike="noStrike" cap="none">
                <a:solidFill>
                  <a:schemeClr val="dk1"/>
                </a:solidFill>
                <a:latin typeface="Calibri"/>
                <a:ea typeface="Calibri"/>
                <a:cs typeface="Calibri"/>
                <a:sym typeface="Calibri"/>
              </a:rPr>
              <a:t>nd </a:t>
            </a:r>
            <a:r>
              <a:rPr lang="en-US"/>
              <a:t>Y</a:t>
            </a:r>
            <a:r>
              <a:rPr lang="en-US" sz="4400" b="0" i="0" u="none" strike="noStrike" cap="none">
                <a:solidFill>
                  <a:schemeClr val="dk1"/>
                </a:solidFill>
                <a:latin typeface="Calibri"/>
                <a:ea typeface="Calibri"/>
                <a:cs typeface="Calibri"/>
                <a:sym typeface="Calibri"/>
              </a:rPr>
              <a:t>our </a:t>
            </a:r>
            <a:r>
              <a:rPr lang="en-US"/>
              <a:t>D</a:t>
            </a:r>
            <a:r>
              <a:rPr lang="en-US" sz="4400" b="0" i="0" u="none" strike="noStrike" cap="none">
                <a:solidFill>
                  <a:schemeClr val="dk1"/>
                </a:solidFill>
                <a:latin typeface="Calibri"/>
                <a:ea typeface="Calibri"/>
                <a:cs typeface="Calibri"/>
                <a:sym typeface="Calibri"/>
              </a:rPr>
              <a:t>ay </a:t>
            </a:r>
            <a:r>
              <a:rPr lang="en-US"/>
              <a:t>S</a:t>
            </a:r>
            <a:r>
              <a:rPr lang="en-US" sz="4400" b="0" i="0" u="none" strike="noStrike" cap="none">
                <a:solidFill>
                  <a:schemeClr val="dk1"/>
                </a:solidFill>
                <a:latin typeface="Calibri"/>
                <a:ea typeface="Calibri"/>
                <a:cs typeface="Calibri"/>
                <a:sym typeface="Calibri"/>
              </a:rPr>
              <a:t>uccessfully</a:t>
            </a:r>
          </a:p>
        </p:txBody>
      </p:sp>
      <p:sp>
        <p:nvSpPr>
          <p:cNvPr id="216" name="Shape 216"/>
          <p:cNvSpPr txBox="1">
            <a:spLocks noGrp="1"/>
          </p:cNvSpPr>
          <p:nvPr>
            <p:ph type="body" idx="1"/>
          </p:nvPr>
        </p:nvSpPr>
        <p:spPr>
          <a:xfrm>
            <a:off x="628650" y="1825625"/>
            <a:ext cx="7886700"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Go to the basement, put your shoes on.</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Take both boots and skis back to rental shop at the designated time.</a:t>
            </a:r>
          </a:p>
          <a:p>
            <a:pPr marL="685800" marR="0" lvl="1" indent="-228600" algn="l" rtl="0">
              <a:lnSpc>
                <a:spcPct val="90000"/>
              </a:lnSpc>
              <a:spcBef>
                <a:spcPts val="500"/>
              </a:spcBef>
              <a:spcAft>
                <a:spcPts val="0"/>
              </a:spcAft>
              <a:buClr>
                <a:srgbClr val="00B050"/>
              </a:buClr>
              <a:buSzPct val="100000"/>
              <a:buFont typeface="Arial"/>
              <a:buChar char="•"/>
            </a:pPr>
            <a:r>
              <a:rPr lang="en-US" sz="2400" b="1" i="0" u="none" strike="noStrike" cap="none">
                <a:solidFill>
                  <a:srgbClr val="00B050"/>
                </a:solidFill>
                <a:latin typeface="Calibri"/>
                <a:ea typeface="Calibri"/>
                <a:cs typeface="Calibri"/>
                <a:sym typeface="Calibri"/>
              </a:rPr>
              <a:t>This is your responsibility!</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Take off wet clothing and prepare for the ride home.</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628650" y="365126"/>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Other Items</a:t>
            </a:r>
          </a:p>
        </p:txBody>
      </p:sp>
      <p:sp>
        <p:nvSpPr>
          <p:cNvPr id="223" name="Shape 223"/>
          <p:cNvSpPr txBox="1">
            <a:spLocks noGrp="1"/>
          </p:cNvSpPr>
          <p:nvPr>
            <p:ph type="body" idx="1"/>
          </p:nvPr>
        </p:nvSpPr>
        <p:spPr>
          <a:xfrm>
            <a:off x="628650" y="1825625"/>
            <a:ext cx="7886700"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Eat a good breakfast. You will use a lot of energy physically and also to stay warm.</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Pack a good lunch and snacks.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Bring a water bottle. It is important to stay hydrated.</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Use restroom before boarding the bus home.</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628650" y="365126"/>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Snowbird Tile</a:t>
            </a:r>
          </a:p>
        </p:txBody>
      </p:sp>
      <p:sp>
        <p:nvSpPr>
          <p:cNvPr id="230" name="Shape 230"/>
          <p:cNvSpPr txBox="1">
            <a:spLocks noGrp="1"/>
          </p:cNvSpPr>
          <p:nvPr>
            <p:ph type="body" idx="1"/>
          </p:nvPr>
        </p:nvSpPr>
        <p:spPr>
          <a:xfrm>
            <a:off x="628650" y="1825625"/>
            <a:ext cx="7886700"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231" name="Shape 231"/>
          <p:cNvSpPr/>
          <p:nvPr/>
        </p:nvSpPr>
        <p:spPr>
          <a:xfrm>
            <a:off x="2743200" y="1917994"/>
            <a:ext cx="3200399" cy="3359943"/>
          </a:xfrm>
          <a:prstGeom prst="rect">
            <a:avLst/>
          </a:prstGeom>
          <a:solidFill>
            <a:srgbClr val="FFC000"/>
          </a:solidFill>
          <a:ln w="12700" cap="flat" cmpd="sng">
            <a:solidFill>
              <a:srgbClr val="42719B"/>
            </a:solidFill>
            <a:prstDash val="solid"/>
            <a:miter lim="8000"/>
            <a:headEnd type="none" w="med" len="med"/>
            <a:tailEnd type="none" w="med" len="med"/>
          </a:ln>
        </p:spPr>
        <p:txBody>
          <a:bodyPr lIns="68575" tIns="34275" rIns="68575" bIns="34275" anchor="ctr" anchorCtr="0">
            <a:noAutofit/>
          </a:bodyPr>
          <a:lstStyle/>
          <a:p>
            <a:pPr marL="0" marR="0" lvl="0" indent="0" algn="ctr" rtl="0">
              <a:spcBef>
                <a:spcPts val="0"/>
              </a:spcBef>
              <a:buNone/>
            </a:pPr>
            <a:endParaRPr sz="1350">
              <a:solidFill>
                <a:schemeClr val="lt1"/>
              </a:solidFill>
              <a:latin typeface="Calibri"/>
              <a:ea typeface="Calibri"/>
              <a:cs typeface="Calibri"/>
              <a:sym typeface="Calibri"/>
            </a:endParaRPr>
          </a:p>
        </p:txBody>
      </p:sp>
      <p:pic>
        <p:nvPicPr>
          <p:cNvPr id="232" name="Shape 232" descr="Image result for sideways bird outline"/>
          <p:cNvPicPr preferRelativeResize="0"/>
          <p:nvPr/>
        </p:nvPicPr>
        <p:blipFill rotWithShape="1">
          <a:blip r:embed="rId3">
            <a:alphaModFix/>
          </a:blip>
          <a:srcRect/>
          <a:stretch/>
        </p:blipFill>
        <p:spPr>
          <a:xfrm>
            <a:off x="3371851" y="2571750"/>
            <a:ext cx="2102747" cy="2102747"/>
          </a:xfrm>
          <a:prstGeom prst="rect">
            <a:avLst/>
          </a:prstGeom>
          <a:solidFill>
            <a:srgbClr val="FFC000"/>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628650" y="365126"/>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Questions?</a:t>
            </a:r>
          </a:p>
        </p:txBody>
      </p:sp>
      <p:pic>
        <p:nvPicPr>
          <p:cNvPr id="239" name="Shape 239"/>
          <p:cNvPicPr preferRelativeResize="0">
            <a:picLocks noGrp="1"/>
          </p:cNvPicPr>
          <p:nvPr>
            <p:ph type="body" idx="1"/>
          </p:nvPr>
        </p:nvPicPr>
        <p:blipFill rotWithShape="1">
          <a:blip r:embed="rId3">
            <a:alphaModFix/>
          </a:blip>
          <a:srcRect/>
          <a:stretch/>
        </p:blipFill>
        <p:spPr>
          <a:xfrm>
            <a:off x="2743200" y="1946463"/>
            <a:ext cx="2676525" cy="30073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628650" y="365126"/>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What to </a:t>
            </a:r>
            <a:r>
              <a:rPr lang="en-US"/>
              <a:t>W</a:t>
            </a:r>
            <a:r>
              <a:rPr lang="en-US" sz="4400" b="0" i="0" u="none" strike="noStrike" cap="none">
                <a:solidFill>
                  <a:schemeClr val="dk1"/>
                </a:solidFill>
                <a:latin typeface="Calibri"/>
                <a:ea typeface="Calibri"/>
                <a:cs typeface="Calibri"/>
                <a:sym typeface="Calibri"/>
              </a:rPr>
              <a:t>ear</a:t>
            </a:r>
          </a:p>
        </p:txBody>
      </p:sp>
      <p:sp>
        <p:nvSpPr>
          <p:cNvPr id="100" name="Shape 100"/>
          <p:cNvSpPr txBox="1">
            <a:spLocks noGrp="1"/>
          </p:cNvSpPr>
          <p:nvPr>
            <p:ph type="body" idx="1"/>
          </p:nvPr>
        </p:nvSpPr>
        <p:spPr>
          <a:xfrm>
            <a:off x="628650" y="1825625"/>
            <a:ext cx="7886700"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To make this the best day ever, you want to  stay warm and dry.</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Dress in three layers:</a:t>
            </a:r>
          </a:p>
          <a:p>
            <a:pPr marL="685800" marR="0" lvl="1" indent="-228600" algn="l" rtl="0">
              <a:lnSpc>
                <a:spcPct val="90000"/>
              </a:lnSpc>
              <a:spcBef>
                <a:spcPts val="500"/>
              </a:spcBef>
              <a:spcAft>
                <a:spcPts val="0"/>
              </a:spcAft>
              <a:buClr>
                <a:schemeClr val="dk1"/>
              </a:buClr>
              <a:buSzPct val="100000"/>
              <a:buFont typeface="Arial"/>
              <a:buChar char="•"/>
            </a:pPr>
            <a:r>
              <a:rPr lang="en-US" sz="2100" b="0" i="0" u="none" strike="noStrike" cap="none">
                <a:solidFill>
                  <a:schemeClr val="dk1"/>
                </a:solidFill>
                <a:latin typeface="Calibri"/>
                <a:ea typeface="Calibri"/>
                <a:cs typeface="Calibri"/>
                <a:sym typeface="Calibri"/>
              </a:rPr>
              <a:t>First Layer</a:t>
            </a:r>
          </a:p>
          <a:p>
            <a:pPr marL="685800" marR="0" lvl="1" indent="-228600" algn="l" rtl="0">
              <a:lnSpc>
                <a:spcPct val="90000"/>
              </a:lnSpc>
              <a:spcBef>
                <a:spcPts val="500"/>
              </a:spcBef>
              <a:spcAft>
                <a:spcPts val="0"/>
              </a:spcAft>
              <a:buClr>
                <a:schemeClr val="dk1"/>
              </a:buClr>
              <a:buSzPct val="100000"/>
              <a:buFont typeface="Arial"/>
              <a:buChar char="•"/>
            </a:pPr>
            <a:r>
              <a:rPr lang="en-US" sz="2100" b="0" i="0" u="none" strike="noStrike" cap="none">
                <a:solidFill>
                  <a:schemeClr val="dk1"/>
                </a:solidFill>
                <a:latin typeface="Calibri"/>
                <a:ea typeface="Calibri"/>
                <a:cs typeface="Calibri"/>
                <a:sym typeface="Calibri"/>
              </a:rPr>
              <a:t>Intermediate layer</a:t>
            </a:r>
          </a:p>
          <a:p>
            <a:pPr marL="685800" marR="0" lvl="1" indent="-228600" algn="l" rtl="0">
              <a:lnSpc>
                <a:spcPct val="90000"/>
              </a:lnSpc>
              <a:spcBef>
                <a:spcPts val="500"/>
              </a:spcBef>
              <a:spcAft>
                <a:spcPts val="0"/>
              </a:spcAft>
              <a:buClr>
                <a:schemeClr val="dk1"/>
              </a:buClr>
              <a:buSzPct val="100000"/>
              <a:buFont typeface="Arial"/>
              <a:buChar char="•"/>
            </a:pPr>
            <a:r>
              <a:rPr lang="en-US" sz="2100" b="0" i="0" u="none" strike="noStrike" cap="none">
                <a:solidFill>
                  <a:schemeClr val="dk1"/>
                </a:solidFill>
                <a:latin typeface="Calibri"/>
                <a:ea typeface="Calibri"/>
                <a:cs typeface="Calibri"/>
                <a:sym typeface="Calibri"/>
              </a:rPr>
              <a:t>Outer layer</a:t>
            </a: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Pack your bag the morning before</a:t>
            </a:r>
          </a:p>
        </p:txBody>
      </p:sp>
      <p:pic>
        <p:nvPicPr>
          <p:cNvPr id="101" name="Shape 101"/>
          <p:cNvPicPr preferRelativeResize="0"/>
          <p:nvPr/>
        </p:nvPicPr>
        <p:blipFill rotWithShape="1">
          <a:blip r:embed="rId3">
            <a:alphaModFix/>
          </a:blip>
          <a:srcRect/>
          <a:stretch/>
        </p:blipFill>
        <p:spPr>
          <a:xfrm>
            <a:off x="6376939" y="3505200"/>
            <a:ext cx="2138410" cy="2423160"/>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28650" y="365126"/>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050" b="0" i="0" u="none" strike="noStrike" cap="none">
                <a:solidFill>
                  <a:schemeClr val="dk1"/>
                </a:solidFill>
                <a:latin typeface="Calibri"/>
                <a:ea typeface="Calibri"/>
                <a:cs typeface="Calibri"/>
                <a:sym typeface="Calibri"/>
              </a:rPr>
              <a:t>First Layer</a:t>
            </a:r>
          </a:p>
        </p:txBody>
      </p:sp>
      <p:sp>
        <p:nvSpPr>
          <p:cNvPr id="108" name="Shape 108"/>
          <p:cNvSpPr txBox="1">
            <a:spLocks noGrp="1"/>
          </p:cNvSpPr>
          <p:nvPr>
            <p:ph type="body" idx="1"/>
          </p:nvPr>
        </p:nvSpPr>
        <p:spPr>
          <a:xfrm>
            <a:off x="364640" y="1467634"/>
            <a:ext cx="6172199" cy="3394472"/>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Purpose: To keep water off your skin and keep you dry.</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Long underwear (Tops and Bottoms)</a:t>
            </a:r>
          </a:p>
          <a:p>
            <a:pPr marL="685800" marR="0" lvl="1" indent="-228600" algn="l" rtl="0">
              <a:lnSpc>
                <a:spcPct val="90000"/>
              </a:lnSpc>
              <a:spcBef>
                <a:spcPts val="50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One layer of socks (Put on first)</a:t>
            </a:r>
          </a:p>
        </p:txBody>
      </p:sp>
      <p:pic>
        <p:nvPicPr>
          <p:cNvPr id="109" name="Shape 109"/>
          <p:cNvPicPr preferRelativeResize="0"/>
          <p:nvPr/>
        </p:nvPicPr>
        <p:blipFill rotWithShape="1">
          <a:blip r:embed="rId3">
            <a:alphaModFix/>
          </a:blip>
          <a:srcRect/>
          <a:stretch/>
        </p:blipFill>
        <p:spPr>
          <a:xfrm>
            <a:off x="4241391" y="3282837"/>
            <a:ext cx="4590900" cy="3158538"/>
          </a:xfrm>
          <a:prstGeom prst="rect">
            <a:avLst/>
          </a:prstGeom>
          <a:noFill/>
          <a:ln>
            <a:noFill/>
          </a:ln>
        </p:spPr>
      </p:pic>
      <p:sp>
        <p:nvSpPr>
          <p:cNvPr id="110" name="Shape 110"/>
          <p:cNvSpPr txBox="1"/>
          <p:nvPr/>
        </p:nvSpPr>
        <p:spPr>
          <a:xfrm>
            <a:off x="4572000" y="3543300"/>
            <a:ext cx="2171700" cy="300081"/>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1" name="Shape 111"/>
          <p:cNvSpPr txBox="1"/>
          <p:nvPr/>
        </p:nvSpPr>
        <p:spPr>
          <a:xfrm>
            <a:off x="4639087" y="3723142"/>
            <a:ext cx="1533110" cy="380700"/>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2" name="Shape 112"/>
          <p:cNvSpPr txBox="1"/>
          <p:nvPr/>
        </p:nvSpPr>
        <p:spPr>
          <a:xfrm>
            <a:off x="4486273" y="5897998"/>
            <a:ext cx="2981325" cy="277335"/>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3" name="Shape 113"/>
          <p:cNvSpPr txBox="1"/>
          <p:nvPr/>
        </p:nvSpPr>
        <p:spPr>
          <a:xfrm>
            <a:off x="6172198" y="3282835"/>
            <a:ext cx="1143001" cy="2681778"/>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628650" y="365126"/>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Intermediate Layer</a:t>
            </a:r>
          </a:p>
        </p:txBody>
      </p:sp>
      <p:sp>
        <p:nvSpPr>
          <p:cNvPr id="119" name="Shape 119"/>
          <p:cNvSpPr txBox="1">
            <a:spLocks noGrp="1"/>
          </p:cNvSpPr>
          <p:nvPr>
            <p:ph type="body" idx="1"/>
          </p:nvPr>
        </p:nvSpPr>
        <p:spPr>
          <a:xfrm>
            <a:off x="628650" y="1825625"/>
            <a:ext cx="7886700"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Purpose: trap the heat like an envelope.</a:t>
            </a: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Fleece, sweats, sweatshirts</a:t>
            </a:r>
          </a:p>
        </p:txBody>
      </p:sp>
      <p:pic>
        <p:nvPicPr>
          <p:cNvPr id="120" name="Shape 120"/>
          <p:cNvPicPr preferRelativeResize="0"/>
          <p:nvPr/>
        </p:nvPicPr>
        <p:blipFill rotWithShape="1">
          <a:blip r:embed="rId3">
            <a:alphaModFix/>
          </a:blip>
          <a:srcRect/>
          <a:stretch/>
        </p:blipFill>
        <p:spPr>
          <a:xfrm>
            <a:off x="1314450" y="3371850"/>
            <a:ext cx="2550319" cy="1910502"/>
          </a:xfrm>
          <a:prstGeom prst="rect">
            <a:avLst/>
          </a:prstGeom>
          <a:noFill/>
          <a:ln>
            <a:noFill/>
          </a:ln>
        </p:spPr>
      </p:pic>
      <p:pic>
        <p:nvPicPr>
          <p:cNvPr id="121" name="Shape 121"/>
          <p:cNvPicPr preferRelativeResize="0"/>
          <p:nvPr/>
        </p:nvPicPr>
        <p:blipFill rotWithShape="1">
          <a:blip r:embed="rId4">
            <a:alphaModFix/>
          </a:blip>
          <a:srcRect/>
          <a:stretch/>
        </p:blipFill>
        <p:spPr>
          <a:xfrm>
            <a:off x="4036219" y="3381789"/>
            <a:ext cx="1250155" cy="2460938"/>
          </a:xfrm>
          <a:prstGeom prst="rect">
            <a:avLst/>
          </a:prstGeom>
          <a:noFill/>
          <a:ln>
            <a:noFill/>
          </a:ln>
        </p:spPr>
      </p:pic>
      <p:pic>
        <p:nvPicPr>
          <p:cNvPr id="122" name="Shape 122"/>
          <p:cNvPicPr preferRelativeResize="0"/>
          <p:nvPr/>
        </p:nvPicPr>
        <p:blipFill rotWithShape="1">
          <a:blip r:embed="rId5">
            <a:alphaModFix/>
          </a:blip>
          <a:srcRect/>
          <a:stretch/>
        </p:blipFill>
        <p:spPr>
          <a:xfrm>
            <a:off x="5457826" y="3371851"/>
            <a:ext cx="2407499" cy="240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28650" y="365126"/>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Outer-layer</a:t>
            </a:r>
          </a:p>
        </p:txBody>
      </p:sp>
      <p:sp>
        <p:nvSpPr>
          <p:cNvPr id="129" name="Shape 129"/>
          <p:cNvSpPr txBox="1">
            <a:spLocks noGrp="1"/>
          </p:cNvSpPr>
          <p:nvPr>
            <p:ph type="body" idx="1"/>
          </p:nvPr>
        </p:nvSpPr>
        <p:spPr>
          <a:xfrm>
            <a:off x="628650" y="1825625"/>
            <a:ext cx="7886700"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Purpose: </a:t>
            </a:r>
            <a:r>
              <a:rPr lang="en-US"/>
              <a:t>t</a:t>
            </a:r>
            <a:r>
              <a:rPr lang="en-US" sz="2800" b="0" i="0" u="none" strike="noStrike" cap="none">
                <a:solidFill>
                  <a:schemeClr val="dk1"/>
                </a:solidFill>
                <a:latin typeface="Calibri"/>
                <a:ea typeface="Calibri"/>
                <a:cs typeface="Calibri"/>
                <a:sym typeface="Calibri"/>
              </a:rPr>
              <a:t>o repel wind and water</a:t>
            </a:r>
          </a:p>
          <a:p>
            <a:pPr marL="685800" marR="0" lvl="1" indent="-228600" algn="l" rtl="0">
              <a:lnSpc>
                <a:spcPct val="90000"/>
              </a:lnSpc>
              <a:spcBef>
                <a:spcPts val="500"/>
              </a:spcBef>
              <a:spcAft>
                <a:spcPts val="0"/>
              </a:spcAft>
              <a:buClr>
                <a:schemeClr val="dk1"/>
              </a:buClr>
              <a:buSzPct val="100000"/>
              <a:buFont typeface="Arial"/>
              <a:buChar char="•"/>
            </a:pPr>
            <a:r>
              <a:rPr lang="en-US" sz="2100" b="0" i="0" u="none" strike="noStrike" cap="none">
                <a:solidFill>
                  <a:schemeClr val="dk1"/>
                </a:solidFill>
                <a:latin typeface="Calibri"/>
                <a:ea typeface="Calibri"/>
                <a:cs typeface="Calibri"/>
                <a:sym typeface="Calibri"/>
              </a:rPr>
              <a:t>Coat</a:t>
            </a:r>
          </a:p>
          <a:p>
            <a:pPr marL="685800" marR="0" lvl="1" indent="-228600" algn="l" rtl="0">
              <a:lnSpc>
                <a:spcPct val="90000"/>
              </a:lnSpc>
              <a:spcBef>
                <a:spcPts val="500"/>
              </a:spcBef>
              <a:buClr>
                <a:schemeClr val="dk1"/>
              </a:buClr>
              <a:buSzPct val="100000"/>
              <a:buFont typeface="Arial"/>
              <a:buChar char="•"/>
            </a:pPr>
            <a:r>
              <a:rPr lang="en-US" sz="2100" b="0" i="0" u="none" strike="noStrike" cap="none">
                <a:solidFill>
                  <a:schemeClr val="dk1"/>
                </a:solidFill>
                <a:latin typeface="Calibri"/>
                <a:ea typeface="Calibri"/>
                <a:cs typeface="Calibri"/>
                <a:sym typeface="Calibri"/>
              </a:rPr>
              <a:t>Snow pants</a:t>
            </a:r>
          </a:p>
        </p:txBody>
      </p:sp>
      <p:pic>
        <p:nvPicPr>
          <p:cNvPr id="130" name="Shape 130"/>
          <p:cNvPicPr preferRelativeResize="0"/>
          <p:nvPr/>
        </p:nvPicPr>
        <p:blipFill rotWithShape="1">
          <a:blip r:embed="rId3">
            <a:alphaModFix/>
          </a:blip>
          <a:srcRect/>
          <a:stretch/>
        </p:blipFill>
        <p:spPr>
          <a:xfrm>
            <a:off x="1771650" y="3600450"/>
            <a:ext cx="1535906" cy="1714500"/>
          </a:xfrm>
          <a:prstGeom prst="rect">
            <a:avLst/>
          </a:prstGeom>
          <a:noFill/>
          <a:ln>
            <a:noFill/>
          </a:ln>
        </p:spPr>
      </p:pic>
      <p:pic>
        <p:nvPicPr>
          <p:cNvPr id="131" name="Shape 131"/>
          <p:cNvPicPr preferRelativeResize="0"/>
          <p:nvPr/>
        </p:nvPicPr>
        <p:blipFill rotWithShape="1">
          <a:blip r:embed="rId4">
            <a:alphaModFix/>
          </a:blip>
          <a:srcRect/>
          <a:stretch/>
        </p:blipFill>
        <p:spPr>
          <a:xfrm>
            <a:off x="3771900" y="3131343"/>
            <a:ext cx="2457449" cy="2457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609600" y="-6429"/>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Extra </a:t>
            </a:r>
            <a:r>
              <a:rPr lang="en-US"/>
              <a:t>C</a:t>
            </a:r>
            <a:r>
              <a:rPr lang="en-US" sz="4400" b="0" i="0" u="none" strike="noStrike" cap="none">
                <a:solidFill>
                  <a:schemeClr val="dk1"/>
                </a:solidFill>
                <a:latin typeface="Calibri"/>
                <a:ea typeface="Calibri"/>
                <a:cs typeface="Calibri"/>
                <a:sym typeface="Calibri"/>
              </a:rPr>
              <a:t>lothing</a:t>
            </a:r>
          </a:p>
        </p:txBody>
      </p:sp>
      <p:sp>
        <p:nvSpPr>
          <p:cNvPr id="138" name="Shape 138"/>
          <p:cNvSpPr txBox="1">
            <a:spLocks noGrp="1"/>
          </p:cNvSpPr>
          <p:nvPr>
            <p:ph type="body" idx="1"/>
          </p:nvPr>
        </p:nvSpPr>
        <p:spPr>
          <a:xfrm>
            <a:off x="309181" y="1143000"/>
            <a:ext cx="6157912" cy="3659981"/>
          </a:xfrm>
          <a:prstGeom prst="rect">
            <a:avLst/>
          </a:prstGeom>
          <a:noFill/>
          <a:ln>
            <a:noFill/>
          </a:ln>
        </p:spPr>
        <p:txBody>
          <a:bodyPr lIns="91425" tIns="45700" rIns="91425" bIns="45700" anchor="t" anchorCtr="0">
            <a:noAutofit/>
          </a:bodyPr>
          <a:lstStyle/>
          <a:p>
            <a:pPr marL="228600" marR="0" lvl="0" indent="-26670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Gloves</a:t>
            </a:r>
          </a:p>
          <a:p>
            <a:pPr marL="685800" marR="0" lvl="1" indent="-190500" algn="l" rtl="0">
              <a:lnSpc>
                <a:spcPct val="90000"/>
              </a:lnSpc>
              <a:spcBef>
                <a:spcPts val="50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Mittens are warmer than gloves</a:t>
            </a:r>
          </a:p>
          <a:p>
            <a:pPr marL="685800" marR="0" lvl="1" indent="-190500" algn="l" rtl="0">
              <a:lnSpc>
                <a:spcPct val="90000"/>
              </a:lnSpc>
              <a:spcBef>
                <a:spcPts val="50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No knit gloves or mittens</a:t>
            </a:r>
          </a:p>
          <a:p>
            <a:pPr marL="228600" marR="0" lvl="0" indent="-2667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Hats</a:t>
            </a:r>
          </a:p>
          <a:p>
            <a:pPr marL="685800" marR="0" lvl="1" indent="-190500" algn="l" rtl="0">
              <a:lnSpc>
                <a:spcPct val="90000"/>
              </a:lnSpc>
              <a:spcBef>
                <a:spcPts val="50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Must cover ears </a:t>
            </a:r>
          </a:p>
          <a:p>
            <a:pPr marL="685800" marR="0" lvl="1" indent="-190500" algn="l" rtl="0">
              <a:lnSpc>
                <a:spcPct val="90000"/>
              </a:lnSpc>
              <a:spcBef>
                <a:spcPts val="50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Keep in 40% of your body heat</a:t>
            </a:r>
          </a:p>
          <a:p>
            <a:pPr marL="228600" marR="0" lvl="0" indent="-2667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Scarf/Gator/Turtleneck </a:t>
            </a:r>
          </a:p>
          <a:p>
            <a:pPr marL="685800" marR="0" lvl="1" indent="-190500" algn="l" rtl="0">
              <a:lnSpc>
                <a:spcPct val="90000"/>
              </a:lnSpc>
              <a:spcBef>
                <a:spcPts val="50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Keeps neck warm</a:t>
            </a:r>
          </a:p>
          <a:p>
            <a:pPr marL="685800" marR="0" lvl="1" indent="-190500" algn="l" rtl="0">
              <a:lnSpc>
                <a:spcPct val="90000"/>
              </a:lnSpc>
              <a:spcBef>
                <a:spcPts val="50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Loose ends tucked in</a:t>
            </a:r>
          </a:p>
          <a:p>
            <a:pPr marL="228600" marR="0" lvl="0" indent="-2667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Goggles and sunglasses</a:t>
            </a:r>
          </a:p>
          <a:p>
            <a:pPr marL="685800" marR="0" lvl="1" indent="-190500" algn="l" rtl="0">
              <a:lnSpc>
                <a:spcPct val="90000"/>
              </a:lnSpc>
              <a:spcBef>
                <a:spcPts val="50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Protect the eyes from sun’s reflection and brightness at higher elevation</a:t>
            </a:r>
          </a:p>
          <a:p>
            <a:pPr marL="228600" marR="0" lvl="0" indent="-2667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Helmet (if you have one – not required)</a:t>
            </a:r>
          </a:p>
          <a:p>
            <a:pPr marL="685800" marR="0" lvl="1" indent="-190500" algn="l" rtl="0">
              <a:lnSpc>
                <a:spcPct val="90000"/>
              </a:lnSpc>
              <a:spcBef>
                <a:spcPts val="500"/>
              </a:spcBef>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Only ski helmets, no bike or motorcycle helmets</a:t>
            </a:r>
          </a:p>
        </p:txBody>
      </p:sp>
      <p:pic>
        <p:nvPicPr>
          <p:cNvPr id="139" name="Shape 139"/>
          <p:cNvPicPr preferRelativeResize="0"/>
          <p:nvPr/>
        </p:nvPicPr>
        <p:blipFill rotWithShape="1">
          <a:blip r:embed="rId3">
            <a:alphaModFix/>
          </a:blip>
          <a:srcRect/>
          <a:stretch/>
        </p:blipFill>
        <p:spPr>
          <a:xfrm>
            <a:off x="6467094" y="971550"/>
            <a:ext cx="1191006" cy="1463039"/>
          </a:xfrm>
          <a:prstGeom prst="rect">
            <a:avLst/>
          </a:prstGeom>
          <a:noFill/>
          <a:ln>
            <a:noFill/>
          </a:ln>
        </p:spPr>
      </p:pic>
      <p:pic>
        <p:nvPicPr>
          <p:cNvPr id="140" name="Shape 140"/>
          <p:cNvPicPr preferRelativeResize="0"/>
          <p:nvPr/>
        </p:nvPicPr>
        <p:blipFill rotWithShape="1">
          <a:blip r:embed="rId4">
            <a:alphaModFix/>
          </a:blip>
          <a:srcRect/>
          <a:stretch/>
        </p:blipFill>
        <p:spPr>
          <a:xfrm>
            <a:off x="5295519" y="1940481"/>
            <a:ext cx="1171575" cy="1171575"/>
          </a:xfrm>
          <a:prstGeom prst="rect">
            <a:avLst/>
          </a:prstGeom>
          <a:noFill/>
          <a:ln>
            <a:noFill/>
          </a:ln>
        </p:spPr>
      </p:pic>
      <p:pic>
        <p:nvPicPr>
          <p:cNvPr id="141" name="Shape 141"/>
          <p:cNvPicPr preferRelativeResize="0"/>
          <p:nvPr/>
        </p:nvPicPr>
        <p:blipFill rotWithShape="1">
          <a:blip r:embed="rId5">
            <a:alphaModFix/>
          </a:blip>
          <a:srcRect/>
          <a:stretch/>
        </p:blipFill>
        <p:spPr>
          <a:xfrm>
            <a:off x="6467094" y="3228975"/>
            <a:ext cx="1116511" cy="1116511"/>
          </a:xfrm>
          <a:prstGeom prst="rect">
            <a:avLst/>
          </a:prstGeom>
          <a:noFill/>
          <a:ln>
            <a:noFill/>
          </a:ln>
        </p:spPr>
      </p:pic>
      <p:sp>
        <p:nvSpPr>
          <p:cNvPr id="142" name="Shape 142"/>
          <p:cNvSpPr/>
          <p:nvPr/>
        </p:nvSpPr>
        <p:spPr>
          <a:xfrm>
            <a:off x="6286500" y="3132058"/>
            <a:ext cx="1371599" cy="1268492"/>
          </a:xfrm>
          <a:prstGeom prst="noSmoking">
            <a:avLst>
              <a:gd name="adj" fmla="val 18750"/>
            </a:avLst>
          </a:prstGeom>
          <a:noFill/>
          <a:ln w="60325" cap="flat" cmpd="sng">
            <a:solidFill>
              <a:srgbClr val="FF0000"/>
            </a:solidFill>
            <a:prstDash val="solid"/>
            <a:miter lim="8000"/>
            <a:headEnd type="none" w="med" len="med"/>
            <a:tailEnd type="none" w="med" len="med"/>
          </a:ln>
        </p:spPr>
        <p:txBody>
          <a:bodyPr lIns="68575" tIns="34275" rIns="68575" bIns="34275" anchor="ctr" anchorCtr="0">
            <a:noAutofit/>
          </a:bodyPr>
          <a:lstStyle/>
          <a:p>
            <a:pPr marL="0" marR="0" lvl="0" indent="0" algn="ctr" rtl="0">
              <a:spcBef>
                <a:spcPts val="0"/>
              </a:spcBef>
              <a:buNone/>
            </a:pPr>
            <a:endParaRPr sz="135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1000"/>
                                        <p:tgtEl>
                                          <p:spTgt spid="1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xEl>
                                              <p:pRg st="1" end="1"/>
                                            </p:txEl>
                                          </p:spTgt>
                                        </p:tgtEl>
                                        <p:attrNameLst>
                                          <p:attrName>style.visibility</p:attrName>
                                        </p:attrNameLst>
                                      </p:cBhvr>
                                      <p:to>
                                        <p:strVal val="visible"/>
                                      </p:to>
                                    </p:set>
                                    <p:animEffect transition="in" filter="fade">
                                      <p:cBhvr>
                                        <p:cTn id="12" dur="1000"/>
                                        <p:tgtEl>
                                          <p:spTgt spid="1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
                                            <p:txEl>
                                              <p:pRg st="2" end="2"/>
                                            </p:txEl>
                                          </p:spTgt>
                                        </p:tgtEl>
                                        <p:attrNameLst>
                                          <p:attrName>style.visibility</p:attrName>
                                        </p:attrNameLst>
                                      </p:cBhvr>
                                      <p:to>
                                        <p:strVal val="visible"/>
                                      </p:to>
                                    </p:set>
                                    <p:animEffect transition="in" filter="fade">
                                      <p:cBhvr>
                                        <p:cTn id="17" dur="1000"/>
                                        <p:tgtEl>
                                          <p:spTgt spid="1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8">
                                            <p:txEl>
                                              <p:pRg st="3" end="3"/>
                                            </p:txEl>
                                          </p:spTgt>
                                        </p:tgtEl>
                                        <p:attrNameLst>
                                          <p:attrName>style.visibility</p:attrName>
                                        </p:attrNameLst>
                                      </p:cBhvr>
                                      <p:to>
                                        <p:strVal val="visible"/>
                                      </p:to>
                                    </p:set>
                                    <p:animEffect transition="in" filter="fade">
                                      <p:cBhvr>
                                        <p:cTn id="22" dur="1000"/>
                                        <p:tgtEl>
                                          <p:spTgt spid="1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8">
                                            <p:txEl>
                                              <p:pRg st="4" end="4"/>
                                            </p:txEl>
                                          </p:spTgt>
                                        </p:tgtEl>
                                        <p:attrNameLst>
                                          <p:attrName>style.visibility</p:attrName>
                                        </p:attrNameLst>
                                      </p:cBhvr>
                                      <p:to>
                                        <p:strVal val="visible"/>
                                      </p:to>
                                    </p:set>
                                    <p:animEffect transition="in" filter="fade">
                                      <p:cBhvr>
                                        <p:cTn id="27" dur="1000"/>
                                        <p:tgtEl>
                                          <p:spTgt spid="1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xEl>
                                              <p:pRg st="5" end="5"/>
                                            </p:txEl>
                                          </p:spTgt>
                                        </p:tgtEl>
                                        <p:attrNameLst>
                                          <p:attrName>style.visibility</p:attrName>
                                        </p:attrNameLst>
                                      </p:cBhvr>
                                      <p:to>
                                        <p:strVal val="visible"/>
                                      </p:to>
                                    </p:set>
                                    <p:animEffect transition="in" filter="fade">
                                      <p:cBhvr>
                                        <p:cTn id="32" dur="1000"/>
                                        <p:tgtEl>
                                          <p:spTgt spid="13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8">
                                            <p:txEl>
                                              <p:pRg st="6" end="6"/>
                                            </p:txEl>
                                          </p:spTgt>
                                        </p:tgtEl>
                                        <p:attrNameLst>
                                          <p:attrName>style.visibility</p:attrName>
                                        </p:attrNameLst>
                                      </p:cBhvr>
                                      <p:to>
                                        <p:strVal val="visible"/>
                                      </p:to>
                                    </p:set>
                                    <p:animEffect transition="in" filter="fade">
                                      <p:cBhvr>
                                        <p:cTn id="37" dur="1000"/>
                                        <p:tgtEl>
                                          <p:spTgt spid="13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8">
                                            <p:txEl>
                                              <p:pRg st="7" end="7"/>
                                            </p:txEl>
                                          </p:spTgt>
                                        </p:tgtEl>
                                        <p:attrNameLst>
                                          <p:attrName>style.visibility</p:attrName>
                                        </p:attrNameLst>
                                      </p:cBhvr>
                                      <p:to>
                                        <p:strVal val="visible"/>
                                      </p:to>
                                    </p:set>
                                    <p:animEffect transition="in" filter="fade">
                                      <p:cBhvr>
                                        <p:cTn id="42" dur="1000"/>
                                        <p:tgtEl>
                                          <p:spTgt spid="13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8">
                                            <p:txEl>
                                              <p:pRg st="8" end="8"/>
                                            </p:txEl>
                                          </p:spTgt>
                                        </p:tgtEl>
                                        <p:attrNameLst>
                                          <p:attrName>style.visibility</p:attrName>
                                        </p:attrNameLst>
                                      </p:cBhvr>
                                      <p:to>
                                        <p:strVal val="visible"/>
                                      </p:to>
                                    </p:set>
                                    <p:animEffect transition="in" filter="fade">
                                      <p:cBhvr>
                                        <p:cTn id="47" dur="1000"/>
                                        <p:tgtEl>
                                          <p:spTgt spid="13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8">
                                            <p:txEl>
                                              <p:pRg st="9" end="9"/>
                                            </p:txEl>
                                          </p:spTgt>
                                        </p:tgtEl>
                                        <p:attrNameLst>
                                          <p:attrName>style.visibility</p:attrName>
                                        </p:attrNameLst>
                                      </p:cBhvr>
                                      <p:to>
                                        <p:strVal val="visible"/>
                                      </p:to>
                                    </p:set>
                                    <p:animEffect transition="in" filter="fade">
                                      <p:cBhvr>
                                        <p:cTn id="52" dur="1000"/>
                                        <p:tgtEl>
                                          <p:spTgt spid="13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8">
                                            <p:txEl>
                                              <p:pRg st="10" end="10"/>
                                            </p:txEl>
                                          </p:spTgt>
                                        </p:tgtEl>
                                        <p:attrNameLst>
                                          <p:attrName>style.visibility</p:attrName>
                                        </p:attrNameLst>
                                      </p:cBhvr>
                                      <p:to>
                                        <p:strVal val="visible"/>
                                      </p:to>
                                    </p:set>
                                    <p:animEffect transition="in" filter="fade">
                                      <p:cBhvr>
                                        <p:cTn id="57" dur="1000"/>
                                        <p:tgtEl>
                                          <p:spTgt spid="13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8">
                                            <p:txEl>
                                              <p:pRg st="11" end="11"/>
                                            </p:txEl>
                                          </p:spTgt>
                                        </p:tgtEl>
                                        <p:attrNameLst>
                                          <p:attrName>style.visibility</p:attrName>
                                        </p:attrNameLst>
                                      </p:cBhvr>
                                      <p:to>
                                        <p:strVal val="visible"/>
                                      </p:to>
                                    </p:set>
                                    <p:animEffect transition="in" filter="fade">
                                      <p:cBhvr>
                                        <p:cTn id="62" dur="1000"/>
                                        <p:tgtEl>
                                          <p:spTgt spid="13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8">
                                            <p:txEl>
                                              <p:pRg st="12" end="12"/>
                                            </p:txEl>
                                          </p:spTgt>
                                        </p:tgtEl>
                                        <p:attrNameLst>
                                          <p:attrName>style.visibility</p:attrName>
                                        </p:attrNameLst>
                                      </p:cBhvr>
                                      <p:to>
                                        <p:strVal val="visible"/>
                                      </p:to>
                                    </p:set>
                                    <p:animEffect transition="in" filter="fade">
                                      <p:cBhvr>
                                        <p:cTn id="67" dur="1000"/>
                                        <p:tgtEl>
                                          <p:spTgt spid="13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915300" y="427575"/>
            <a:ext cx="78867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endParaRPr sz="3000" b="0" i="0" u="none" strike="noStrike" cap="none">
              <a:solidFill>
                <a:schemeClr val="dk1"/>
              </a:solidFill>
              <a:latin typeface="Calibri"/>
              <a:ea typeface="Calibri"/>
              <a:cs typeface="Calibri"/>
              <a:sym typeface="Calibri"/>
            </a:endParaRPr>
          </a:p>
        </p:txBody>
      </p:sp>
      <p:sp>
        <p:nvSpPr>
          <p:cNvPr id="149" name="Shape 149"/>
          <p:cNvSpPr txBox="1">
            <a:spLocks noGrp="1"/>
          </p:cNvSpPr>
          <p:nvPr>
            <p:ph type="body" idx="1"/>
          </p:nvPr>
        </p:nvSpPr>
        <p:spPr>
          <a:xfrm>
            <a:off x="628650" y="1825625"/>
            <a:ext cx="7886700"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Boots should be tight.</a:t>
            </a: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Push out tongue of boot before you put foot in.</a:t>
            </a: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Point toe and put all weight on foot. </a:t>
            </a: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Snap the clasps tightly.</a:t>
            </a: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You should  be leaning forward and not be able to move your foot.</a:t>
            </a:r>
          </a:p>
          <a:p>
            <a:pPr marL="228600" marR="0" lvl="0" indent="-228600" algn="l" rtl="0">
              <a:lnSpc>
                <a:spcPct val="90000"/>
              </a:lnSpc>
              <a:spcBef>
                <a:spcPts val="100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You will walk heel to toe and take steps one at a time.</a:t>
            </a:r>
          </a:p>
        </p:txBody>
      </p:sp>
      <p:pic>
        <p:nvPicPr>
          <p:cNvPr id="150" name="Shape 150"/>
          <p:cNvPicPr preferRelativeResize="0"/>
          <p:nvPr/>
        </p:nvPicPr>
        <p:blipFill rotWithShape="1">
          <a:blip r:embed="rId3">
            <a:alphaModFix/>
          </a:blip>
          <a:srcRect/>
          <a:stretch/>
        </p:blipFill>
        <p:spPr>
          <a:xfrm>
            <a:off x="5486400" y="550297"/>
            <a:ext cx="1811837" cy="13625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628650" y="365126"/>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Sun Safety on Slopes</a:t>
            </a:r>
          </a:p>
        </p:txBody>
      </p:sp>
      <p:sp>
        <p:nvSpPr>
          <p:cNvPr id="156" name="Shape 156"/>
          <p:cNvSpPr/>
          <p:nvPr/>
        </p:nvSpPr>
        <p:spPr>
          <a:xfrm>
            <a:off x="1065662" y="2057400"/>
            <a:ext cx="5150643" cy="45243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rgbClr val="637D13"/>
                </a:solidFill>
                <a:latin typeface="Calibri"/>
                <a:ea typeface="Calibri"/>
                <a:cs typeface="Calibri"/>
                <a:sym typeface="Calibri"/>
              </a:rPr>
              <a:t>To ensure you have a safe and fun day on the slopes, remember these tips to protect you from the sun and its radiation. </a:t>
            </a:r>
          </a:p>
          <a:p>
            <a:pPr marL="557213" marR="0" lvl="1" indent="-214312" algn="l" rtl="0">
              <a:spcBef>
                <a:spcPts val="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Wear the protective clothing mentioned before.</a:t>
            </a:r>
          </a:p>
          <a:p>
            <a:pPr marL="557213" marR="0" lvl="1" indent="-214312" algn="l" rtl="0">
              <a:spcBef>
                <a:spcPts val="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Apply generous amounts of sunscreen on exposed skin. (30 or more SPF)</a:t>
            </a:r>
          </a:p>
          <a:p>
            <a:pPr marL="557213" marR="0" lvl="1" indent="-214312" algn="l" rtl="0">
              <a:spcBef>
                <a:spcPts val="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It’s not the heat of the sun that causes skin damage but radiation from the sun</a:t>
            </a:r>
            <a:r>
              <a:rPr lang="en-US" sz="2100" b="0" i="0" u="none" strike="noStrike" cap="none">
                <a:solidFill>
                  <a:schemeClr val="dk1"/>
                </a:solidFill>
                <a:latin typeface="Calibri"/>
                <a:ea typeface="Calibri"/>
                <a:cs typeface="Calibri"/>
                <a:sym typeface="Calibri"/>
              </a:rPr>
              <a:t>. </a:t>
            </a:r>
          </a:p>
        </p:txBody>
      </p:sp>
      <p:pic>
        <p:nvPicPr>
          <p:cNvPr id="157" name="Shape 157"/>
          <p:cNvPicPr preferRelativeResize="0"/>
          <p:nvPr/>
        </p:nvPicPr>
        <p:blipFill rotWithShape="1">
          <a:blip r:embed="rId3">
            <a:alphaModFix/>
          </a:blip>
          <a:srcRect/>
          <a:stretch/>
        </p:blipFill>
        <p:spPr>
          <a:xfrm>
            <a:off x="6644598" y="1690696"/>
            <a:ext cx="1547100" cy="1547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p:nvPr/>
        </p:nvSpPr>
        <p:spPr>
          <a:xfrm>
            <a:off x="0" y="0"/>
            <a:ext cx="9048600" cy="3000000"/>
          </a:xfrm>
          <a:prstGeom prst="rect">
            <a:avLst/>
          </a:prstGeom>
          <a:noFill/>
          <a:ln>
            <a:noFill/>
          </a:ln>
        </p:spPr>
        <p:txBody>
          <a:bodyPr lIns="91425" tIns="91425" rIns="91425" bIns="91425" anchor="ctr" anchorCtr="0">
            <a:noAutofit/>
          </a:bodyPr>
          <a:lstStyle/>
          <a:p>
            <a:pPr lvl="0" rtl="0">
              <a:lnSpc>
                <a:spcPct val="90000"/>
              </a:lnSpc>
              <a:spcBef>
                <a:spcPts val="0"/>
              </a:spcBef>
              <a:buNone/>
            </a:pPr>
            <a:r>
              <a:rPr lang="en-US" sz="4400">
                <a:solidFill>
                  <a:schemeClr val="dk1"/>
                </a:solidFill>
                <a:latin typeface="Calibri"/>
                <a:ea typeface="Calibri"/>
                <a:cs typeface="Calibri"/>
                <a:sym typeface="Calibri"/>
              </a:rPr>
              <a:t>                           Questions?</a:t>
            </a:r>
          </a:p>
        </p:txBody>
      </p:sp>
      <p:pic>
        <p:nvPicPr>
          <p:cNvPr id="164" name="Shape 164"/>
          <p:cNvPicPr preferRelativeResize="0">
            <a:picLocks noGrp="1"/>
          </p:cNvPicPr>
          <p:nvPr>
            <p:ph type="body" idx="4294967295"/>
          </p:nvPr>
        </p:nvPicPr>
        <p:blipFill rotWithShape="1">
          <a:blip r:embed="rId3">
            <a:alphaModFix/>
          </a:blip>
          <a:srcRect/>
          <a:stretch/>
        </p:blipFill>
        <p:spPr>
          <a:xfrm>
            <a:off x="3371850" y="2556063"/>
            <a:ext cx="2676600" cy="30072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1486</Words>
  <Application>Microsoft Office PowerPoint</Application>
  <PresentationFormat>On-screen Show (4:3)</PresentationFormat>
  <Paragraphs>160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Georgia</vt:lpstr>
      <vt:lpstr>Office Theme</vt:lpstr>
      <vt:lpstr>PowerPoint Presentation</vt:lpstr>
      <vt:lpstr>What to Wear</vt:lpstr>
      <vt:lpstr>First Layer</vt:lpstr>
      <vt:lpstr>Intermediate Layer</vt:lpstr>
      <vt:lpstr>Outer-layer</vt:lpstr>
      <vt:lpstr>Extra Clothing</vt:lpstr>
      <vt:lpstr>PowerPoint Presentation</vt:lpstr>
      <vt:lpstr>Sun Safety on Slopes</vt:lpstr>
      <vt:lpstr>PowerPoint Presentation</vt:lpstr>
      <vt:lpstr>What to Expect</vt:lpstr>
      <vt:lpstr>Responsibility Code</vt:lpstr>
      <vt:lpstr>Beginner Mountain</vt:lpstr>
      <vt:lpstr>Trail Signage</vt:lpstr>
      <vt:lpstr>PowerPoint Presentation</vt:lpstr>
      <vt:lpstr>Injury Prevention</vt:lpstr>
      <vt:lpstr>How to End Your Day Successfully</vt:lpstr>
      <vt:lpstr>Other Items</vt:lpstr>
      <vt:lpstr>Snowbird Tile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Shelly Kelly</dc:creator>
  <cp:lastModifiedBy>Cindy Schroer Kohut</cp:lastModifiedBy>
  <cp:revision>1</cp:revision>
  <dcterms:modified xsi:type="dcterms:W3CDTF">2018-02-21T20:44:05Z</dcterms:modified>
</cp:coreProperties>
</file>